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47"/>
  </p:notesMasterIdLst>
  <p:sldIdLst>
    <p:sldId id="256" r:id="rId4"/>
    <p:sldId id="305" r:id="rId5"/>
    <p:sldId id="259" r:id="rId6"/>
    <p:sldId id="263" r:id="rId7"/>
    <p:sldId id="289" r:id="rId8"/>
    <p:sldId id="302" r:id="rId9"/>
    <p:sldId id="306" r:id="rId10"/>
    <p:sldId id="307" r:id="rId11"/>
    <p:sldId id="314" r:id="rId12"/>
    <p:sldId id="309" r:id="rId13"/>
    <p:sldId id="318" r:id="rId14"/>
    <p:sldId id="308" r:id="rId15"/>
    <p:sldId id="301" r:id="rId16"/>
    <p:sldId id="320" r:id="rId17"/>
    <p:sldId id="310" r:id="rId18"/>
    <p:sldId id="311" r:id="rId19"/>
    <p:sldId id="312" r:id="rId20"/>
    <p:sldId id="293" r:id="rId21"/>
    <p:sldId id="313" r:id="rId22"/>
    <p:sldId id="315" r:id="rId23"/>
    <p:sldId id="317" r:id="rId24"/>
    <p:sldId id="290" r:id="rId25"/>
    <p:sldId id="270" r:id="rId26"/>
    <p:sldId id="285" r:id="rId27"/>
    <p:sldId id="271" r:id="rId28"/>
    <p:sldId id="277" r:id="rId29"/>
    <p:sldId id="272" r:id="rId30"/>
    <p:sldId id="278" r:id="rId31"/>
    <p:sldId id="279" r:id="rId32"/>
    <p:sldId id="273" r:id="rId33"/>
    <p:sldId id="280" r:id="rId34"/>
    <p:sldId id="274" r:id="rId35"/>
    <p:sldId id="281" r:id="rId36"/>
    <p:sldId id="275" r:id="rId37"/>
    <p:sldId id="282" r:id="rId38"/>
    <p:sldId id="283" r:id="rId39"/>
    <p:sldId id="291" r:id="rId40"/>
    <p:sldId id="287" r:id="rId41"/>
    <p:sldId id="300" r:id="rId42"/>
    <p:sldId id="288" r:id="rId43"/>
    <p:sldId id="296" r:id="rId44"/>
    <p:sldId id="299" r:id="rId45"/>
    <p:sldId id="29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A53B"/>
    <a:srgbClr val="65C3DF"/>
    <a:srgbClr val="FD902E"/>
    <a:srgbClr val="A34C05"/>
    <a:srgbClr val="0D6D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72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3.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82120B-B5B7-3C4A-82B1-D8B00A074246}" type="datetimeFigureOut">
              <a:rPr lang="en-US" smtClean="0"/>
              <a:t>2/11/15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C18660-876F-0D4E-8FED-7EE4DCF845FA}" type="slidenum">
              <a:rPr lang="en-US" smtClean="0"/>
              <a:t>‹#›</a:t>
            </a:fld>
            <a:endParaRPr lang="en-US"/>
          </a:p>
        </p:txBody>
      </p:sp>
    </p:spTree>
    <p:extLst>
      <p:ext uri="{BB962C8B-B14F-4D97-AF65-F5344CB8AC3E}">
        <p14:creationId xmlns:p14="http://schemas.microsoft.com/office/powerpoint/2010/main" val="309242249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worse. Could be Practically Perfect Professional Policy PowerPoint Presentations</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a:t>
            </a:fld>
            <a:endParaRPr lang="en-US"/>
          </a:p>
        </p:txBody>
      </p:sp>
    </p:spTree>
    <p:extLst>
      <p:ext uri="{BB962C8B-B14F-4D97-AF65-F5344CB8AC3E}">
        <p14:creationId xmlns:p14="http://schemas.microsoft.com/office/powerpoint/2010/main" val="256607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easier to understand, but does it tell a story? Still leaves interpretation up to the audience</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16</a:t>
            </a:fld>
            <a:endParaRPr lang="en-US"/>
          </a:p>
        </p:txBody>
      </p:sp>
    </p:spTree>
    <p:extLst>
      <p:ext uri="{BB962C8B-B14F-4D97-AF65-F5344CB8AC3E}">
        <p14:creationId xmlns:p14="http://schemas.microsoft.com/office/powerpoint/2010/main" val="4226042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Ordered </a:t>
            </a:r>
            <a:r>
              <a:rPr lang="en-US" dirty="0" err="1" smtClean="0"/>
              <a:t>logit</a:t>
            </a:r>
            <a:r>
              <a:rPr lang="en-US" dirty="0" smtClean="0"/>
              <a:t>. No log odds. Just the predicted probabilities. People remember this. Not the coefficients.</a:t>
            </a:r>
          </a:p>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17</a:t>
            </a:fld>
            <a:endParaRPr lang="en-US"/>
          </a:p>
        </p:txBody>
      </p:sp>
    </p:spTree>
    <p:extLst>
      <p:ext uri="{BB962C8B-B14F-4D97-AF65-F5344CB8AC3E}">
        <p14:creationId xmlns:p14="http://schemas.microsoft.com/office/powerpoint/2010/main" val="3473718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remember pictures.</a:t>
            </a:r>
            <a:r>
              <a:rPr lang="en-US" baseline="0" dirty="0" smtClean="0"/>
              <a:t> People understand pictures. Nobody except economists really understand odds ratios or standard errors</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18</a:t>
            </a:fld>
            <a:endParaRPr lang="en-US"/>
          </a:p>
        </p:txBody>
      </p:sp>
    </p:spTree>
    <p:extLst>
      <p:ext uri="{BB962C8B-B14F-4D97-AF65-F5344CB8AC3E}">
        <p14:creationId xmlns:p14="http://schemas.microsoft.com/office/powerpoint/2010/main" val="145363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www.npr.org</a:t>
            </a:r>
            <a:r>
              <a:rPr lang="en-US" dirty="0" smtClean="0"/>
              <a:t>/blogs/health/2014/10/17/356713677/just-seeing-charts-and-graphs-makes-drug-claims-more-credible</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20</a:t>
            </a:fld>
            <a:endParaRPr lang="en-US"/>
          </a:p>
        </p:txBody>
      </p:sp>
    </p:spTree>
    <p:extLst>
      <p:ext uri="{BB962C8B-B14F-4D97-AF65-F5344CB8AC3E}">
        <p14:creationId xmlns:p14="http://schemas.microsoft.com/office/powerpoint/2010/main" val="40350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use PP</a:t>
            </a:r>
            <a:r>
              <a:rPr lang="en-US" baseline="0" dirty="0" smtClean="0"/>
              <a:t> to convey message. Graphic design principles let you do that.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23</a:t>
            </a:fld>
            <a:endParaRPr lang="en-US"/>
          </a:p>
        </p:txBody>
      </p:sp>
    </p:spTree>
    <p:extLst>
      <p:ext uri="{BB962C8B-B14F-4D97-AF65-F5344CB8AC3E}">
        <p14:creationId xmlns:p14="http://schemas.microsoft.com/office/powerpoint/2010/main" val="3068772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666 rule, falsely attributed to Edward </a:t>
            </a:r>
            <a:r>
              <a:rPr lang="en-US" dirty="0" err="1" smtClean="0"/>
              <a:t>Tufte</a:t>
            </a:r>
            <a:r>
              <a:rPr lang="en-US" dirty="0" smtClean="0"/>
              <a:t>: Use no more than six words per bullet, six bullets per image, and six word slides in a row.</a:t>
            </a:r>
          </a:p>
          <a:p>
            <a:endParaRPr lang="en-US" dirty="0" smtClean="0"/>
          </a:p>
          <a:p>
            <a:r>
              <a:rPr lang="en-US" dirty="0" smtClean="0"/>
              <a:t>Wrong, but kind of useful guideline</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24</a:t>
            </a:fld>
            <a:endParaRPr lang="en-US"/>
          </a:p>
        </p:txBody>
      </p:sp>
    </p:spTree>
    <p:extLst>
      <p:ext uri="{BB962C8B-B14F-4D97-AF65-F5344CB8AC3E}">
        <p14:creationId xmlns:p14="http://schemas.microsoft.com/office/powerpoint/2010/main" val="3125548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Robin Williams, The Non-Designer’s Design and Type</a:t>
            </a:r>
            <a:r>
              <a:rPr lang="en-US" baseline="0" dirty="0" smtClean="0"/>
              <a:t> Books</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25</a:t>
            </a:fld>
            <a:endParaRPr lang="en-US"/>
          </a:p>
        </p:txBody>
      </p:sp>
    </p:spTree>
    <p:extLst>
      <p:ext uri="{BB962C8B-B14F-4D97-AF65-F5344CB8AC3E}">
        <p14:creationId xmlns:p14="http://schemas.microsoft.com/office/powerpoint/2010/main" val="1903531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26</a:t>
            </a:fld>
            <a:endParaRPr lang="en-US"/>
          </a:p>
        </p:txBody>
      </p:sp>
    </p:spTree>
    <p:extLst>
      <p:ext uri="{BB962C8B-B14F-4D97-AF65-F5344CB8AC3E}">
        <p14:creationId xmlns:p14="http://schemas.microsoft.com/office/powerpoint/2010/main" val="3867930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 color, alignment,</a:t>
            </a:r>
            <a:r>
              <a:rPr lang="en-US" baseline="0" dirty="0" smtClean="0"/>
              <a:t> dingbat, styles, lines, pictures, whatever. There should be consistency</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30</a:t>
            </a:fld>
            <a:endParaRPr lang="en-US"/>
          </a:p>
        </p:txBody>
      </p:sp>
    </p:spTree>
    <p:extLst>
      <p:ext uri="{BB962C8B-B14F-4D97-AF65-F5344CB8AC3E}">
        <p14:creationId xmlns:p14="http://schemas.microsoft.com/office/powerpoint/2010/main" val="127265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It’s easy.</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2</a:t>
            </a:fld>
            <a:endParaRPr lang="en-US"/>
          </a:p>
        </p:txBody>
      </p:sp>
    </p:spTree>
    <p:extLst>
      <p:ext uri="{BB962C8B-B14F-4D97-AF65-F5344CB8AC3E}">
        <p14:creationId xmlns:p14="http://schemas.microsoft.com/office/powerpoint/2010/main" val="264481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3-second conversations with</a:t>
            </a:r>
            <a:r>
              <a:rPr lang="en-US" baseline="0" dirty="0" smtClean="0"/>
              <a:t> individuals in the audience, all around the audience</a:t>
            </a:r>
          </a:p>
          <a:p>
            <a:endParaRPr lang="en-US" baseline="0" dirty="0" smtClean="0"/>
          </a:p>
          <a:p>
            <a:r>
              <a:rPr lang="en-US" baseline="0" dirty="0" smtClean="0"/>
              <a:t>Standing vs. walking around. Try not to get stuck behind the podium or table or computer. Stand naturally. Engage the audience</a:t>
            </a:r>
          </a:p>
          <a:p>
            <a:r>
              <a:rPr lang="en-US" baseline="0" dirty="0" smtClean="0"/>
              <a:t>Others in the wings, try to stay balanced, calm, no fidgeting. Be attentive—don</a:t>
            </a:r>
            <a:r>
              <a:rPr lang="fr-FR" baseline="0" dirty="0" smtClean="0"/>
              <a:t>’</a:t>
            </a:r>
            <a:r>
              <a:rPr lang="en-US" baseline="0" dirty="0" smtClean="0"/>
              <a:t>t ignore what’s going on</a:t>
            </a:r>
          </a:p>
          <a:p>
            <a:endParaRPr lang="en-US" baseline="0" dirty="0" smtClean="0"/>
          </a:p>
          <a:p>
            <a:r>
              <a:rPr lang="en-US" baseline="0" dirty="0" smtClean="0"/>
              <a:t>Try not to visibly look at the clock. That breaks the golden mean—disrupts the flow of the presentation, makes everyone think about the time</a:t>
            </a:r>
          </a:p>
          <a:p>
            <a:endParaRPr lang="en-US" baseline="0" dirty="0" smtClean="0"/>
          </a:p>
          <a:p>
            <a:r>
              <a:rPr lang="en-US" baseline="0" dirty="0" smtClean="0"/>
              <a:t>Don’t announce transitions. Introduce everyone at the beginning, but calmly and quickly pass the baton or clicker.</a:t>
            </a:r>
          </a:p>
          <a:p>
            <a:endParaRPr lang="en-US" baseline="0" dirty="0" smtClean="0"/>
          </a:p>
          <a:p>
            <a:r>
              <a:rPr lang="en-US" baseline="0" dirty="0" smtClean="0"/>
              <a:t>Don’t panic. If you click on the wrong button or accidentally advance the slide, just keep talking and calmly fix it. If the projector goes blank or the computer falls asleep, keep going. You don’t need to complain about the technology, just move on.</a:t>
            </a:r>
          </a:p>
          <a:p>
            <a:r>
              <a:rPr lang="en-US" baseline="0" dirty="0" smtClean="0"/>
              <a:t>If an index card is out of order, try to keep going without pausing to find it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38</a:t>
            </a:fld>
            <a:endParaRPr lang="en-US"/>
          </a:p>
        </p:txBody>
      </p:sp>
    </p:spTree>
    <p:extLst>
      <p:ext uri="{BB962C8B-B14F-4D97-AF65-F5344CB8AC3E}">
        <p14:creationId xmlns:p14="http://schemas.microsoft.com/office/powerpoint/2010/main" val="937913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There are notes here! I’ve been looking here the whole time!</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40</a:t>
            </a:fld>
            <a:endParaRPr lang="en-US"/>
          </a:p>
        </p:txBody>
      </p:sp>
    </p:spTree>
    <p:extLst>
      <p:ext uri="{BB962C8B-B14F-4D97-AF65-F5344CB8AC3E}">
        <p14:creationId xmlns:p14="http://schemas.microsoft.com/office/powerpoint/2010/main" val="1426187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41</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balance is tricky, but you have basic tools to fix address</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42</a:t>
            </a:fld>
            <a:endParaRPr lang="en-US"/>
          </a:p>
        </p:txBody>
      </p:sp>
    </p:spTree>
    <p:extLst>
      <p:ext uri="{BB962C8B-B14F-4D97-AF65-F5344CB8AC3E}">
        <p14:creationId xmlns:p14="http://schemas.microsoft.com/office/powerpoint/2010/main" val="2981372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MPP arms you with a ton of complicated methods and tools. They’re powerful—even magic. Stats is still totally magic to me. But with complication comes nuance. Last week we covered CBA. There’s so much that goes into figuring out costs and benefits and standing. </a:t>
            </a:r>
          </a:p>
          <a:p>
            <a:r>
              <a:rPr lang="en-US" dirty="0" smtClean="0"/>
              <a:t>CBA is nuanced, Stats are nuanced. Everything is nuanced. And</a:t>
            </a:r>
            <a:r>
              <a:rPr lang="en-US" baseline="0" dirty="0" smtClean="0"/>
              <a:t> i</a:t>
            </a:r>
            <a:r>
              <a:rPr lang="en-US" dirty="0" smtClean="0"/>
              <a:t>n general people don't care. </a:t>
            </a:r>
          </a:p>
          <a:p>
            <a:r>
              <a:rPr lang="en-US" dirty="0" smtClean="0"/>
              <a:t>Your MP clients don't care—many don't understand the methods. They just want the numbers. We covered this in the </a:t>
            </a:r>
            <a:r>
              <a:rPr lang="en-US" dirty="0" err="1" smtClean="0"/>
              <a:t>Bardach</a:t>
            </a:r>
            <a:r>
              <a:rPr lang="en-US" dirty="0" smtClean="0"/>
              <a:t> memo structure. You have 600 words to convey your findings. You have 10 minutes to present them.</a:t>
            </a:r>
          </a:p>
          <a:p>
            <a:endParaRPr lang="en-US" dirty="0" smtClean="0"/>
          </a:p>
          <a:p>
            <a:r>
              <a:rPr lang="en-US" dirty="0" smtClean="0"/>
              <a:t>You have to present your findings in a clear, professional, memorable, and accurate way. </a:t>
            </a:r>
          </a:p>
          <a:p>
            <a:endParaRPr lang="en-US" dirty="0" smtClean="0"/>
          </a:p>
          <a:p>
            <a:r>
              <a:rPr lang="en-US" dirty="0" smtClean="0"/>
              <a:t>Today we'll talk about just that: how to give a professional presentation and fix this conundrum</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3</a:t>
            </a:fld>
            <a:endParaRPr lang="en-US"/>
          </a:p>
        </p:txBody>
      </p:sp>
    </p:spTree>
    <p:extLst>
      <p:ext uri="{BB962C8B-B14F-4D97-AF65-F5344CB8AC3E}">
        <p14:creationId xmlns:p14="http://schemas.microsoft.com/office/powerpoint/2010/main" val="346162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566075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nickbeauchamp.com</a:t>
            </a:r>
            <a:r>
              <a:rPr lang="en-US" dirty="0" smtClean="0"/>
              <a:t>/projects/</a:t>
            </a:r>
            <a:r>
              <a:rPr lang="en-US" dirty="0" err="1" smtClean="0"/>
              <a:t>plotmapper.php</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8</a:t>
            </a:fld>
            <a:endParaRPr lang="en-US"/>
          </a:p>
        </p:txBody>
      </p:sp>
    </p:spTree>
    <p:extLst>
      <p:ext uri="{BB962C8B-B14F-4D97-AF65-F5344CB8AC3E}">
        <p14:creationId xmlns:p14="http://schemas.microsoft.com/office/powerpoint/2010/main" val="2212992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11</a:t>
            </a:fld>
            <a:endParaRPr lang="en-US"/>
          </a:p>
        </p:txBody>
      </p:sp>
    </p:spTree>
    <p:extLst>
      <p:ext uri="{BB962C8B-B14F-4D97-AF65-F5344CB8AC3E}">
        <p14:creationId xmlns:p14="http://schemas.microsoft.com/office/powerpoint/2010/main" val="4290577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a:t>
            </a:r>
            <a:r>
              <a:rPr lang="en-US" baseline="0" dirty="0" smtClean="0"/>
              <a:t> are genres with specific purposes and structures. Don’t just transpose them to PowerPoint</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12</a:t>
            </a:fld>
            <a:endParaRPr lang="en-US"/>
          </a:p>
        </p:txBody>
      </p:sp>
    </p:spTree>
    <p:extLst>
      <p:ext uri="{BB962C8B-B14F-4D97-AF65-F5344CB8AC3E}">
        <p14:creationId xmlns:p14="http://schemas.microsoft.com/office/powerpoint/2010/main" val="162994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people just putting PDFs in PP or </a:t>
            </a:r>
            <a:r>
              <a:rPr lang="en-US" dirty="0" err="1" smtClean="0"/>
              <a:t>Prezi</a:t>
            </a:r>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13</a:t>
            </a:fld>
            <a:endParaRPr lang="en-US"/>
          </a:p>
        </p:txBody>
      </p:sp>
    </p:spTree>
    <p:extLst>
      <p:ext uri="{BB962C8B-B14F-4D97-AF65-F5344CB8AC3E}">
        <p14:creationId xmlns:p14="http://schemas.microsoft.com/office/powerpoint/2010/main" val="280810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many of you read an article with regression coefficients in it in the past few days? Can you tell me what one of those coefficients was?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Some suggest to hide the table and</a:t>
            </a:r>
            <a:r>
              <a:rPr lang="en-US" baseline="0" dirty="0" smtClean="0"/>
              <a:t> highlight specific rows, or draw circles on it or something. Why use a table at all? It doesn’t add to the story.</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Take audience</a:t>
            </a:r>
            <a:r>
              <a:rPr lang="en-US" baseline="0" dirty="0" smtClean="0"/>
              <a:t> into consideration! </a:t>
            </a:r>
            <a:r>
              <a:rPr lang="en-US" dirty="0" smtClean="0"/>
              <a:t>In academic presentations, academics quibble about the accuracy of coefficients and standard errors. Regular</a:t>
            </a:r>
            <a:r>
              <a:rPr lang="en-US" baseline="0" dirty="0" smtClean="0"/>
              <a:t> people could care less and get scared by this</a:t>
            </a:r>
            <a:endParaRPr lang="en-US" dirty="0" smtClean="0"/>
          </a:p>
          <a:p>
            <a:endParaRPr lang="en-US" dirty="0"/>
          </a:p>
        </p:txBody>
      </p:sp>
      <p:sp>
        <p:nvSpPr>
          <p:cNvPr id="4" name="Slide Number Placeholder 3"/>
          <p:cNvSpPr>
            <a:spLocks noGrp="1"/>
          </p:cNvSpPr>
          <p:nvPr>
            <p:ph type="sldNum" sz="quarter" idx="10"/>
          </p:nvPr>
        </p:nvSpPr>
        <p:spPr/>
        <p:txBody>
          <a:bodyPr/>
          <a:lstStyle/>
          <a:p>
            <a:fld id="{4BC18660-876F-0D4E-8FED-7EE4DCF845FA}" type="slidenum">
              <a:rPr lang="en-US" smtClean="0"/>
              <a:t>15</a:t>
            </a:fld>
            <a:endParaRPr lang="en-US"/>
          </a:p>
        </p:txBody>
      </p:sp>
    </p:spTree>
    <p:extLst>
      <p:ext uri="{BB962C8B-B14F-4D97-AF65-F5344CB8AC3E}">
        <p14:creationId xmlns:p14="http://schemas.microsoft.com/office/powerpoint/2010/main" val="29651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98987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845855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1516987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2134358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3697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34C0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 name="Straight Connector 8"/>
          <p:cNvCxnSpPr/>
          <p:nvPr userDrawn="1"/>
        </p:nvCxnSpPr>
        <p:spPr>
          <a:xfrm>
            <a:off x="457200" y="1562084"/>
            <a:ext cx="8229600" cy="0"/>
          </a:xfrm>
          <a:prstGeom prst="line">
            <a:avLst/>
          </a:prstGeom>
          <a:ln>
            <a:solidFill>
              <a:srgbClr val="FD902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6020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1965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51090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99327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7876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5287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34C0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457200" y="1562084"/>
            <a:ext cx="8229600" cy="0"/>
          </a:xfrm>
          <a:prstGeom prst="line">
            <a:avLst/>
          </a:prstGeom>
          <a:ln>
            <a:solidFill>
              <a:srgbClr val="FD902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9272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66921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391621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45343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5422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32163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A34C0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 name="Straight Connector 8"/>
          <p:cNvCxnSpPr/>
          <p:nvPr userDrawn="1"/>
        </p:nvCxnSpPr>
        <p:spPr>
          <a:xfrm>
            <a:off x="457200" y="1562084"/>
            <a:ext cx="8229600" cy="0"/>
          </a:xfrm>
          <a:prstGeom prst="line">
            <a:avLst/>
          </a:prstGeom>
          <a:ln>
            <a:solidFill>
              <a:srgbClr val="FD902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5196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1565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6902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315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01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6777"/>
            <a:ext cx="8229600" cy="5337611"/>
          </a:xfrm>
        </p:spPr>
        <p:txBody>
          <a:bodyPr/>
          <a:lstStyle>
            <a:lvl1pPr>
              <a:defRPr>
                <a:solidFill>
                  <a:srgbClr val="A34C05"/>
                </a:solidFill>
              </a:defRPr>
            </a:lvl1pPr>
            <a:lvl2pPr>
              <a:defRPr>
                <a:solidFill>
                  <a:srgbClr val="A34C05"/>
                </a:solidFill>
              </a:defRPr>
            </a:lvl2pPr>
            <a:lvl3pPr>
              <a:defRPr>
                <a:solidFill>
                  <a:srgbClr val="A34C05"/>
                </a:solidFill>
              </a:defRPr>
            </a:lvl3pPr>
            <a:lvl4pPr>
              <a:defRPr>
                <a:solidFill>
                  <a:srgbClr val="A34C05"/>
                </a:solidFill>
              </a:defRPr>
            </a:lvl4pPr>
            <a:lvl5pPr>
              <a:defRPr>
                <a:solidFill>
                  <a:srgbClr val="A34C05"/>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
        <p:nvSpPr>
          <p:cNvPr id="7" name="Rectangle 6"/>
          <p:cNvSpPr/>
          <p:nvPr userDrawn="1"/>
        </p:nvSpPr>
        <p:spPr>
          <a:xfrm>
            <a:off x="0" y="6247731"/>
            <a:ext cx="9144000" cy="610269"/>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274638"/>
          </a:xfrm>
          <a:prstGeom prst="rect">
            <a:avLst/>
          </a:prstGeom>
          <a:solidFill>
            <a:srgbClr val="0D6D9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82142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28686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18355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24624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516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52252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940E2A-89CD-4341-A1DE-A1578F452F90}" type="datetimeFigureOut">
              <a:rPr lang="en-US" smtClean="0"/>
              <a:t>2/11/15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288506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940E2A-89CD-4341-A1DE-A1578F452F90}" type="datetimeFigureOut">
              <a:rPr lang="en-US" smtClean="0"/>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52626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940E2A-89CD-4341-A1DE-A1578F452F90}" type="datetimeFigureOut">
              <a:rPr lang="en-US" smtClean="0"/>
              <a:t>2/11/15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1031532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940E2A-89CD-4341-A1DE-A1578F452F90}" type="datetimeFigureOut">
              <a:rPr lang="en-US" smtClean="0"/>
              <a:t>2/11/15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78660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40E2A-89CD-4341-A1DE-A1578F452F90}" type="datetimeFigureOut">
              <a:rPr lang="en-US" smtClean="0"/>
              <a:t>2/11/15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3290369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940E2A-89CD-4341-A1DE-A1578F452F90}" type="datetimeFigureOut">
              <a:rPr lang="en-US" smtClean="0"/>
              <a:t>2/11/15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83B9-C899-AF4F-9182-1428E304C344}" type="slidenum">
              <a:rPr lang="en-US" smtClean="0"/>
              <a:t>‹#›</a:t>
            </a:fld>
            <a:endParaRPr lang="en-US"/>
          </a:p>
        </p:txBody>
      </p:sp>
    </p:spTree>
    <p:extLst>
      <p:ext uri="{BB962C8B-B14F-4D97-AF65-F5344CB8AC3E}">
        <p14:creationId xmlns:p14="http://schemas.microsoft.com/office/powerpoint/2010/main" val="6257828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9338"/>
            <a:ext cx="8229600" cy="95829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29277"/>
            <a:ext cx="8229600" cy="42151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0E2A-89CD-4341-A1DE-A1578F452F90}" type="datetimeFigureOut">
              <a:rPr lang="en-US" smtClean="0"/>
              <a:t>2/11/15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583B9-C899-AF4F-9182-1428E304C344}" type="slidenum">
              <a:rPr lang="en-US" smtClean="0"/>
              <a:t>‹#›</a:t>
            </a:fld>
            <a:endParaRPr lang="en-US"/>
          </a:p>
        </p:txBody>
      </p:sp>
    </p:spTree>
    <p:extLst>
      <p:ext uri="{BB962C8B-B14F-4D97-AF65-F5344CB8AC3E}">
        <p14:creationId xmlns:p14="http://schemas.microsoft.com/office/powerpoint/2010/main" val="223399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5"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rgbClr val="A34C05"/>
          </a:solidFill>
          <a:latin typeface="Rockwell"/>
          <a:ea typeface="+mj-ea"/>
          <a:cs typeface="Rockwell"/>
        </a:defRPr>
      </a:lvl1pPr>
    </p:titleStyle>
    <p:bodyStyle>
      <a:lvl1pPr marL="342900" indent="-342900" algn="l" defTabSz="457200" rtl="0" eaLnBrk="1" latinLnBrk="0" hangingPunct="1">
        <a:spcBef>
          <a:spcPct val="20000"/>
        </a:spcBef>
        <a:buFont typeface="Arial"/>
        <a:buChar char="•"/>
        <a:defRPr sz="3200" kern="1200">
          <a:solidFill>
            <a:srgbClr val="A34C05"/>
          </a:solidFill>
          <a:latin typeface="Source Sans Pro Light"/>
          <a:ea typeface="+mn-ea"/>
          <a:cs typeface="Source Sans Pro Light"/>
        </a:defRPr>
      </a:lvl1pPr>
      <a:lvl2pPr marL="742950" indent="-285750" algn="l" defTabSz="457200" rtl="0" eaLnBrk="1" latinLnBrk="0" hangingPunct="1">
        <a:spcBef>
          <a:spcPct val="20000"/>
        </a:spcBef>
        <a:buFont typeface="Arial"/>
        <a:buChar char="–"/>
        <a:defRPr sz="2800" kern="1200">
          <a:solidFill>
            <a:srgbClr val="A34C05"/>
          </a:solidFill>
          <a:latin typeface="Source Sans Pro Light"/>
          <a:ea typeface="+mn-ea"/>
          <a:cs typeface="Source Sans Pro Light"/>
        </a:defRPr>
      </a:lvl2pPr>
      <a:lvl3pPr marL="1143000" indent="-228600" algn="l" defTabSz="457200" rtl="0" eaLnBrk="1" latinLnBrk="0" hangingPunct="1">
        <a:spcBef>
          <a:spcPct val="20000"/>
        </a:spcBef>
        <a:buFont typeface="Arial"/>
        <a:buChar char="•"/>
        <a:defRPr sz="2400" kern="1200">
          <a:solidFill>
            <a:srgbClr val="A34C05"/>
          </a:solidFill>
          <a:latin typeface="Source Sans Pro Light"/>
          <a:ea typeface="+mn-ea"/>
          <a:cs typeface="Source Sans Pro Light"/>
        </a:defRPr>
      </a:lvl3pPr>
      <a:lvl4pPr marL="16002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9338"/>
            <a:ext cx="8229600" cy="95829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29277"/>
            <a:ext cx="8229600" cy="42151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0E2A-89CD-4341-A1DE-A1578F452F90}" type="datetimeFigureOut">
              <a:rPr lang="en-US">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583B9-C899-AF4F-9182-1428E304C344}"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72370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rgbClr val="A34C05"/>
          </a:solidFill>
          <a:latin typeface="Rockwell"/>
          <a:ea typeface="+mj-ea"/>
          <a:cs typeface="Rockwell"/>
        </a:defRPr>
      </a:lvl1pPr>
    </p:titleStyle>
    <p:bodyStyle>
      <a:lvl1pPr marL="342900" indent="-342900" algn="l" defTabSz="457200" rtl="0" eaLnBrk="1" latinLnBrk="0" hangingPunct="1">
        <a:spcBef>
          <a:spcPct val="20000"/>
        </a:spcBef>
        <a:buFont typeface="Arial"/>
        <a:buChar char="•"/>
        <a:defRPr sz="3200" kern="1200">
          <a:solidFill>
            <a:srgbClr val="A34C05"/>
          </a:solidFill>
          <a:latin typeface="Source Sans Pro Light"/>
          <a:ea typeface="+mn-ea"/>
          <a:cs typeface="Source Sans Pro Light"/>
        </a:defRPr>
      </a:lvl1pPr>
      <a:lvl2pPr marL="742950" indent="-285750" algn="l" defTabSz="457200" rtl="0" eaLnBrk="1" latinLnBrk="0" hangingPunct="1">
        <a:spcBef>
          <a:spcPct val="20000"/>
        </a:spcBef>
        <a:buFont typeface="Arial"/>
        <a:buChar char="–"/>
        <a:defRPr sz="2800" kern="1200">
          <a:solidFill>
            <a:srgbClr val="A34C05"/>
          </a:solidFill>
          <a:latin typeface="Source Sans Pro Light"/>
          <a:ea typeface="+mn-ea"/>
          <a:cs typeface="Source Sans Pro Light"/>
        </a:defRPr>
      </a:lvl2pPr>
      <a:lvl3pPr marL="1143000" indent="-228600" algn="l" defTabSz="457200" rtl="0" eaLnBrk="1" latinLnBrk="0" hangingPunct="1">
        <a:spcBef>
          <a:spcPct val="20000"/>
        </a:spcBef>
        <a:buFont typeface="Arial"/>
        <a:buChar char="•"/>
        <a:defRPr sz="2400" kern="1200">
          <a:solidFill>
            <a:srgbClr val="A34C05"/>
          </a:solidFill>
          <a:latin typeface="Source Sans Pro Light"/>
          <a:ea typeface="+mn-ea"/>
          <a:cs typeface="Source Sans Pro Light"/>
        </a:defRPr>
      </a:lvl3pPr>
      <a:lvl4pPr marL="16002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9338"/>
            <a:ext cx="8229600" cy="95829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29277"/>
            <a:ext cx="8229600" cy="421511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0E2A-89CD-4341-A1DE-A1578F452F90}" type="datetimeFigureOut">
              <a:rPr lang="en-US" smtClean="0">
                <a:solidFill>
                  <a:prstClr val="black">
                    <a:tint val="75000"/>
                  </a:prstClr>
                </a:solidFill>
                <a:latin typeface="Calibri"/>
              </a:rPr>
              <a:pPr/>
              <a:t>2/11/15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583B9-C899-AF4F-9182-1428E304C34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67344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rgbClr val="A34C05"/>
          </a:solidFill>
          <a:latin typeface="Rockwell"/>
          <a:ea typeface="+mj-ea"/>
          <a:cs typeface="Rockwell"/>
        </a:defRPr>
      </a:lvl1pPr>
    </p:titleStyle>
    <p:bodyStyle>
      <a:lvl1pPr marL="342900" indent="-342900" algn="l" defTabSz="457200" rtl="0" eaLnBrk="1" latinLnBrk="0" hangingPunct="1">
        <a:spcBef>
          <a:spcPct val="20000"/>
        </a:spcBef>
        <a:buFont typeface="Arial"/>
        <a:buChar char="•"/>
        <a:defRPr sz="3200" kern="1200">
          <a:solidFill>
            <a:srgbClr val="A34C05"/>
          </a:solidFill>
          <a:latin typeface="Source Sans Pro Light"/>
          <a:ea typeface="+mn-ea"/>
          <a:cs typeface="Source Sans Pro Light"/>
        </a:defRPr>
      </a:lvl1pPr>
      <a:lvl2pPr marL="742950" indent="-285750" algn="l" defTabSz="457200" rtl="0" eaLnBrk="1" latinLnBrk="0" hangingPunct="1">
        <a:spcBef>
          <a:spcPct val="20000"/>
        </a:spcBef>
        <a:buFont typeface="Arial"/>
        <a:buChar char="–"/>
        <a:defRPr sz="2800" kern="1200">
          <a:solidFill>
            <a:srgbClr val="A34C05"/>
          </a:solidFill>
          <a:latin typeface="Source Sans Pro Light"/>
          <a:ea typeface="+mn-ea"/>
          <a:cs typeface="Source Sans Pro Light"/>
        </a:defRPr>
      </a:lvl2pPr>
      <a:lvl3pPr marL="1143000" indent="-228600" algn="l" defTabSz="457200" rtl="0" eaLnBrk="1" latinLnBrk="0" hangingPunct="1">
        <a:spcBef>
          <a:spcPct val="20000"/>
        </a:spcBef>
        <a:buFont typeface="Arial"/>
        <a:buChar char="•"/>
        <a:defRPr sz="2400" kern="1200">
          <a:solidFill>
            <a:srgbClr val="A34C05"/>
          </a:solidFill>
          <a:latin typeface="Source Sans Pro Light"/>
          <a:ea typeface="+mn-ea"/>
          <a:cs typeface="Source Sans Pro Light"/>
        </a:defRPr>
      </a:lvl3pPr>
      <a:lvl4pPr marL="16002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4pPr>
      <a:lvl5pPr marL="2057400" indent="-228600" algn="l" defTabSz="457200" rtl="0" eaLnBrk="1" latinLnBrk="0" hangingPunct="1">
        <a:spcBef>
          <a:spcPct val="20000"/>
        </a:spcBef>
        <a:buFont typeface="Arial"/>
        <a:buChar char="»"/>
        <a:defRPr sz="2000" kern="1200">
          <a:solidFill>
            <a:srgbClr val="A34C05"/>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hyperlink" Target="http://kuler.adob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1392053"/>
            <a:ext cx="9144000" cy="30893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Autofit/>
          </a:bodyPr>
          <a:lstStyle/>
          <a:p>
            <a:r>
              <a:rPr lang="en-US" sz="5400" dirty="0" smtClean="0"/>
              <a:t>Telling Stories </a:t>
            </a:r>
            <a:br>
              <a:rPr lang="en-US" sz="5400" dirty="0" smtClean="0"/>
            </a:br>
            <a:r>
              <a:rPr lang="en-US" sz="5400" dirty="0" smtClean="0"/>
              <a:t>with Data</a:t>
            </a:r>
            <a:endParaRPr lang="en-US" sz="5400" dirty="0"/>
          </a:p>
        </p:txBody>
      </p:sp>
      <p:sp>
        <p:nvSpPr>
          <p:cNvPr id="3" name="Subtitle 2"/>
          <p:cNvSpPr>
            <a:spLocks noGrp="1"/>
          </p:cNvSpPr>
          <p:nvPr>
            <p:ph type="subTitle" idx="1"/>
          </p:nvPr>
        </p:nvSpPr>
        <p:spPr>
          <a:xfrm>
            <a:off x="1371600" y="4896821"/>
            <a:ext cx="6400800" cy="1752600"/>
          </a:xfrm>
        </p:spPr>
        <p:txBody>
          <a:bodyPr>
            <a:normAutofit/>
          </a:bodyPr>
          <a:lstStyle/>
          <a:p>
            <a:r>
              <a:rPr lang="en-US" sz="2400" b="1" dirty="0" smtClean="0">
                <a:solidFill>
                  <a:schemeClr val="bg1"/>
                </a:solidFill>
                <a:latin typeface="Source Sans Pro "/>
                <a:cs typeface="Source Sans Pro "/>
              </a:rPr>
              <a:t>Andrew Heiss</a:t>
            </a:r>
          </a:p>
          <a:p>
            <a:r>
              <a:rPr lang="en-US" sz="2400" b="1" dirty="0" smtClean="0">
                <a:solidFill>
                  <a:schemeClr val="bg1"/>
                </a:solidFill>
              </a:rPr>
              <a:t>Sanford School of Public Policy</a:t>
            </a:r>
          </a:p>
          <a:p>
            <a:r>
              <a:rPr lang="en-US" sz="2400" b="1" dirty="0" err="1" smtClean="0">
                <a:solidFill>
                  <a:schemeClr val="bg1"/>
                </a:solidFill>
              </a:rPr>
              <a:t>andrew.heiss@duke.edu</a:t>
            </a:r>
            <a:endParaRPr lang="en-US" sz="2400" b="1" dirty="0">
              <a:solidFill>
                <a:schemeClr val="bg1"/>
              </a:solidFill>
            </a:endParaRPr>
          </a:p>
        </p:txBody>
      </p:sp>
    </p:spTree>
    <p:extLst>
      <p:ext uri="{BB962C8B-B14F-4D97-AF65-F5344CB8AC3E}">
        <p14:creationId xmlns:p14="http://schemas.microsoft.com/office/powerpoint/2010/main" val="1189578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1393" y="666750"/>
            <a:ext cx="4856231" cy="5384800"/>
          </a:xfrm>
          <a:prstGeom prst="rect">
            <a:avLst/>
          </a:prstGeom>
        </p:spPr>
      </p:pic>
      <p:pic>
        <p:nvPicPr>
          <p:cNvPr id="4" name="Picture 3"/>
          <p:cNvPicPr>
            <a:picLocks noChangeAspect="1"/>
          </p:cNvPicPr>
          <p:nvPr/>
        </p:nvPicPr>
        <p:blipFill>
          <a:blip r:embed="rId3"/>
          <a:stretch>
            <a:fillRect/>
          </a:stretch>
        </p:blipFill>
        <p:spPr>
          <a:xfrm>
            <a:off x="5330824" y="666750"/>
            <a:ext cx="3568995" cy="5384800"/>
          </a:xfrm>
          <a:prstGeom prst="rect">
            <a:avLst/>
          </a:prstGeom>
        </p:spPr>
      </p:pic>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15000699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12106" y="523874"/>
            <a:ext cx="4080557" cy="5349875"/>
          </a:xfrm>
          <a:prstGeom prst="rect">
            <a:avLst/>
          </a:prstGeom>
        </p:spPr>
      </p:pic>
      <p:sp>
        <p:nvSpPr>
          <p:cNvPr id="6" name="TextBox 5"/>
          <p:cNvSpPr txBox="1"/>
          <p:nvPr/>
        </p:nvSpPr>
        <p:spPr>
          <a:xfrm>
            <a:off x="4710167" y="554534"/>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Lit review</a:t>
            </a:r>
            <a:endParaRPr lang="en-US" sz="3200" b="1" dirty="0">
              <a:solidFill>
                <a:schemeClr val="bg1"/>
              </a:solidFill>
              <a:latin typeface="Source Sans Pro"/>
              <a:cs typeface="Source Sans Pro"/>
            </a:endParaRPr>
          </a:p>
        </p:txBody>
      </p:sp>
      <p:sp>
        <p:nvSpPr>
          <p:cNvPr id="7" name="TextBox 6"/>
          <p:cNvSpPr txBox="1"/>
          <p:nvPr/>
        </p:nvSpPr>
        <p:spPr>
          <a:xfrm>
            <a:off x="4710167" y="1501422"/>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Hypotheses</a:t>
            </a:r>
            <a:endParaRPr lang="en-US" sz="3200" b="1" dirty="0">
              <a:solidFill>
                <a:schemeClr val="bg1"/>
              </a:solidFill>
              <a:latin typeface="Source Sans Pro"/>
              <a:cs typeface="Source Sans Pro"/>
            </a:endParaRPr>
          </a:p>
        </p:txBody>
      </p:sp>
      <p:sp>
        <p:nvSpPr>
          <p:cNvPr id="8" name="TextBox 7"/>
          <p:cNvSpPr txBox="1"/>
          <p:nvPr/>
        </p:nvSpPr>
        <p:spPr>
          <a:xfrm>
            <a:off x="4710167" y="2448310"/>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Empirical strategy</a:t>
            </a:r>
            <a:endParaRPr lang="en-US" sz="3200" b="1" dirty="0">
              <a:solidFill>
                <a:schemeClr val="bg1"/>
              </a:solidFill>
              <a:latin typeface="Source Sans Pro"/>
              <a:cs typeface="Source Sans Pro"/>
            </a:endParaRPr>
          </a:p>
        </p:txBody>
      </p:sp>
      <p:sp>
        <p:nvSpPr>
          <p:cNvPr id="9" name="TextBox 8"/>
          <p:cNvSpPr txBox="1"/>
          <p:nvPr/>
        </p:nvSpPr>
        <p:spPr>
          <a:xfrm>
            <a:off x="4710167" y="3395198"/>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Data</a:t>
            </a:r>
            <a:endParaRPr lang="en-US" sz="3200" b="1" dirty="0">
              <a:solidFill>
                <a:schemeClr val="bg1"/>
              </a:solidFill>
              <a:latin typeface="Source Sans Pro"/>
              <a:cs typeface="Source Sans Pro"/>
            </a:endParaRPr>
          </a:p>
        </p:txBody>
      </p:sp>
      <p:sp>
        <p:nvSpPr>
          <p:cNvPr id="10" name="TextBox 9"/>
          <p:cNvSpPr txBox="1"/>
          <p:nvPr/>
        </p:nvSpPr>
        <p:spPr>
          <a:xfrm>
            <a:off x="4710167" y="4342086"/>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Results</a:t>
            </a:r>
            <a:endParaRPr lang="en-US" sz="3200" b="1" dirty="0">
              <a:solidFill>
                <a:schemeClr val="bg1"/>
              </a:solidFill>
              <a:latin typeface="Source Sans Pro"/>
              <a:cs typeface="Source Sans Pro"/>
            </a:endParaRPr>
          </a:p>
        </p:txBody>
      </p:sp>
      <p:sp>
        <p:nvSpPr>
          <p:cNvPr id="11" name="TextBox 10"/>
          <p:cNvSpPr txBox="1"/>
          <p:nvPr/>
        </p:nvSpPr>
        <p:spPr>
          <a:xfrm>
            <a:off x="4710167" y="5288973"/>
            <a:ext cx="4163957"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Discussion</a:t>
            </a:r>
            <a:endParaRPr lang="en-US" sz="3200" b="1" dirty="0">
              <a:solidFill>
                <a:schemeClr val="bg1"/>
              </a:solidFill>
              <a:latin typeface="Source Sans Pro"/>
              <a:cs typeface="Source Sans Pro"/>
            </a:endParaRPr>
          </a:p>
        </p:txBody>
      </p:sp>
    </p:spTree>
    <p:extLst>
      <p:ext uri="{BB962C8B-B14F-4D97-AF65-F5344CB8AC3E}">
        <p14:creationId xmlns:p14="http://schemas.microsoft.com/office/powerpoint/2010/main" val="18114976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of translation</a:t>
            </a:r>
            <a:endParaRPr lang="en-US" dirty="0"/>
          </a:p>
        </p:txBody>
      </p:sp>
      <p:sp>
        <p:nvSpPr>
          <p:cNvPr id="7" name="TextBox 6"/>
          <p:cNvSpPr txBox="1"/>
          <p:nvPr/>
        </p:nvSpPr>
        <p:spPr>
          <a:xfrm>
            <a:off x="1174750" y="1831289"/>
            <a:ext cx="679450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A presentation is…</a:t>
            </a:r>
            <a:endParaRPr lang="en-US" sz="4400" b="1" dirty="0">
              <a:solidFill>
                <a:schemeClr val="bg1"/>
              </a:solidFill>
              <a:latin typeface="Source Sans Pro"/>
              <a:cs typeface="Source Sans Pro"/>
            </a:endParaRPr>
          </a:p>
        </p:txBody>
      </p:sp>
      <p:sp>
        <p:nvSpPr>
          <p:cNvPr id="8" name="TextBox 7"/>
          <p:cNvSpPr txBox="1"/>
          <p:nvPr/>
        </p:nvSpPr>
        <p:spPr>
          <a:xfrm>
            <a:off x="2344772" y="2897400"/>
            <a:ext cx="4433084" cy="769441"/>
          </a:xfrm>
          <a:prstGeom prst="rect">
            <a:avLst/>
          </a:prstGeom>
          <a:solidFill>
            <a:srgbClr val="FD902E"/>
          </a:solidFill>
        </p:spPr>
        <p:txBody>
          <a:bodyPr wrap="square" rtlCol="0">
            <a:spAutoFit/>
          </a:bodyPr>
          <a:lstStyle/>
          <a:p>
            <a:pPr algn="ctr"/>
            <a:r>
              <a:rPr lang="en-US" sz="4400" b="1" strike="sngStrike" dirty="0" smtClean="0">
                <a:solidFill>
                  <a:schemeClr val="bg1"/>
                </a:solidFill>
                <a:latin typeface="Source Sans Pro"/>
                <a:cs typeface="Source Sans Pro"/>
              </a:rPr>
              <a:t>Memo</a:t>
            </a:r>
            <a:endParaRPr lang="en-US" sz="4400" b="1" strike="sngStrike" dirty="0">
              <a:solidFill>
                <a:schemeClr val="bg1"/>
              </a:solidFill>
              <a:latin typeface="Source Sans Pro"/>
              <a:cs typeface="Source Sans Pro"/>
            </a:endParaRPr>
          </a:p>
        </p:txBody>
      </p:sp>
      <p:sp>
        <p:nvSpPr>
          <p:cNvPr id="9" name="TextBox 8"/>
          <p:cNvSpPr txBox="1"/>
          <p:nvPr/>
        </p:nvSpPr>
        <p:spPr>
          <a:xfrm>
            <a:off x="2344772" y="3970550"/>
            <a:ext cx="4433084" cy="769441"/>
          </a:xfrm>
          <a:prstGeom prst="rect">
            <a:avLst/>
          </a:prstGeom>
          <a:solidFill>
            <a:srgbClr val="FD902E"/>
          </a:solidFill>
        </p:spPr>
        <p:txBody>
          <a:bodyPr wrap="square" rtlCol="0">
            <a:spAutoFit/>
          </a:bodyPr>
          <a:lstStyle/>
          <a:p>
            <a:pPr algn="ctr"/>
            <a:r>
              <a:rPr lang="en-US" sz="4400" b="1" strike="sngStrike" dirty="0" smtClean="0">
                <a:solidFill>
                  <a:schemeClr val="bg1"/>
                </a:solidFill>
                <a:latin typeface="Source Sans Pro"/>
                <a:cs typeface="Source Sans Pro"/>
              </a:rPr>
              <a:t>Research Paper</a:t>
            </a:r>
            <a:endParaRPr lang="en-US" sz="4400" b="1" strike="sngStrike" dirty="0">
              <a:solidFill>
                <a:schemeClr val="bg1"/>
              </a:solidFill>
              <a:latin typeface="Source Sans Pro"/>
              <a:cs typeface="Source Sans Pro"/>
            </a:endParaRPr>
          </a:p>
        </p:txBody>
      </p:sp>
      <p:sp>
        <p:nvSpPr>
          <p:cNvPr id="10" name="TextBox 9"/>
          <p:cNvSpPr txBox="1"/>
          <p:nvPr/>
        </p:nvSpPr>
        <p:spPr>
          <a:xfrm>
            <a:off x="2344772" y="5018300"/>
            <a:ext cx="4433084" cy="769441"/>
          </a:xfrm>
          <a:prstGeom prst="rect">
            <a:avLst/>
          </a:prstGeom>
          <a:solidFill>
            <a:srgbClr val="FD902E"/>
          </a:solidFill>
        </p:spPr>
        <p:txBody>
          <a:bodyPr wrap="square" rtlCol="0">
            <a:spAutoFit/>
          </a:bodyPr>
          <a:lstStyle/>
          <a:p>
            <a:pPr algn="ctr"/>
            <a:r>
              <a:rPr lang="en-US" sz="4400" b="1" strike="sngStrike" dirty="0" smtClean="0">
                <a:solidFill>
                  <a:schemeClr val="bg1"/>
                </a:solidFill>
                <a:latin typeface="Source Sans Pro"/>
                <a:cs typeface="Source Sans Pro"/>
              </a:rPr>
              <a:t>Entertainment</a:t>
            </a:r>
            <a:endParaRPr lang="en-US" sz="4400" b="1" strike="sngStrike" dirty="0">
              <a:solidFill>
                <a:schemeClr val="bg1"/>
              </a:solidFill>
              <a:latin typeface="Source Sans Pro"/>
              <a:cs typeface="Source Sans Pro"/>
            </a:endParaRPr>
          </a:p>
        </p:txBody>
      </p:sp>
      <p:sp>
        <p:nvSpPr>
          <p:cNvPr id="11" name="TextBox 10"/>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022610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58190" y="548646"/>
            <a:ext cx="6319102" cy="4404966"/>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2507323" y="1565306"/>
            <a:ext cx="6353678" cy="4404966"/>
          </a:xfrm>
          <a:prstGeom prst="rect">
            <a:avLst/>
          </a:prstGeom>
          <a:ln>
            <a:solidFill>
              <a:srgbClr val="000000"/>
            </a:solidFill>
          </a:ln>
        </p:spPr>
      </p:pic>
      <p:sp>
        <p:nvSpPr>
          <p:cNvPr id="13" name="TextBox 12"/>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6078014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020165"/>
            <a:ext cx="8229599" cy="1446550"/>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All presentations must have an engaging narrative</a:t>
            </a:r>
            <a:endParaRPr lang="en-US" sz="4400" b="1" dirty="0">
              <a:solidFill>
                <a:schemeClr val="bg1"/>
              </a:solidFill>
              <a:latin typeface="Source Sans Pro"/>
              <a:cs typeface="Source Sans Pro"/>
            </a:endParaRP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
        <p:nvSpPr>
          <p:cNvPr id="4" name="TextBox 3"/>
          <p:cNvSpPr txBox="1"/>
          <p:nvPr/>
        </p:nvSpPr>
        <p:spPr>
          <a:xfrm>
            <a:off x="457200" y="3751736"/>
            <a:ext cx="8229599" cy="1446550"/>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Everything connected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to narrative</a:t>
            </a:r>
            <a:endParaRPr lang="en-US" sz="4400" b="1" dirty="0">
              <a:solidFill>
                <a:schemeClr val="bg1"/>
              </a:solidFill>
              <a:latin typeface="Source Sans Pro"/>
              <a:cs typeface="Source Sans Pro"/>
            </a:endParaRPr>
          </a:p>
        </p:txBody>
      </p:sp>
      <p:sp>
        <p:nvSpPr>
          <p:cNvPr id="2" name="Title 1"/>
          <p:cNvSpPr>
            <a:spLocks noGrp="1"/>
          </p:cNvSpPr>
          <p:nvPr>
            <p:ph type="title"/>
          </p:nvPr>
        </p:nvSpPr>
        <p:spPr/>
        <p:txBody>
          <a:bodyPr/>
          <a:lstStyle/>
          <a:p>
            <a:r>
              <a:rPr lang="en-US" dirty="0" smtClean="0"/>
              <a:t>Cardinal rules</a:t>
            </a:r>
            <a:endParaRPr lang="en-US" dirty="0"/>
          </a:p>
        </p:txBody>
      </p:sp>
    </p:spTree>
    <p:extLst>
      <p:ext uri="{BB962C8B-B14F-4D97-AF65-F5344CB8AC3E}">
        <p14:creationId xmlns:p14="http://schemas.microsoft.com/office/powerpoint/2010/main" val="3903948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41500" y="1703754"/>
            <a:ext cx="5461000" cy="4389804"/>
          </a:xfrm>
          <a:prstGeom prst="rect">
            <a:avLst/>
          </a:prstGeom>
        </p:spPr>
      </p:pic>
      <p:sp>
        <p:nvSpPr>
          <p:cNvPr id="6" name="Title 5"/>
          <p:cNvSpPr>
            <a:spLocks noGrp="1"/>
          </p:cNvSpPr>
          <p:nvPr>
            <p:ph type="title"/>
          </p:nvPr>
        </p:nvSpPr>
        <p:spPr/>
        <p:txBody>
          <a:bodyPr/>
          <a:lstStyle/>
          <a:p>
            <a:r>
              <a:rPr lang="en-US" dirty="0" smtClean="0"/>
              <a:t>Too much data</a:t>
            </a:r>
            <a:endParaRPr lang="en-US" dirty="0"/>
          </a:p>
        </p:txBody>
      </p:sp>
      <p:sp>
        <p:nvSpPr>
          <p:cNvPr id="8" name="TextBox 7"/>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9902808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ef_plo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1" y="1777999"/>
            <a:ext cx="6781800" cy="4238625"/>
          </a:xfrm>
          <a:prstGeom prst="rect">
            <a:avLst/>
          </a:prstGeom>
        </p:spPr>
      </p:pic>
      <p:sp>
        <p:nvSpPr>
          <p:cNvPr id="4" name="Title 3"/>
          <p:cNvSpPr>
            <a:spLocks noGrp="1"/>
          </p:cNvSpPr>
          <p:nvPr>
            <p:ph type="title"/>
          </p:nvPr>
        </p:nvSpPr>
        <p:spPr/>
        <p:txBody>
          <a:bodyPr/>
          <a:lstStyle/>
          <a:p>
            <a:r>
              <a:rPr lang="en-US" dirty="0" smtClean="0"/>
              <a:t>Getting better…</a:t>
            </a:r>
            <a:endParaRPr lang="en-US" dirty="0"/>
          </a:p>
        </p:txBody>
      </p:sp>
      <p:sp>
        <p:nvSpPr>
          <p:cNvPr id="6" name="TextBox 5"/>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48771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Tell a story</a:t>
            </a:r>
            <a:endParaRPr lang="en-US" dirty="0"/>
          </a:p>
        </p:txBody>
      </p:sp>
      <p:pic>
        <p:nvPicPr>
          <p:cNvPr id="4" name="Picture 3" descr="comp_pred_prob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49" y="1708149"/>
            <a:ext cx="6302375" cy="4411663"/>
          </a:xfrm>
          <a:prstGeom prst="rect">
            <a:avLst/>
          </a:prstGeom>
        </p:spPr>
      </p:pic>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2763240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Stories are memorable</a:t>
            </a:r>
            <a:endParaRPr lang="en-US" dirty="0"/>
          </a:p>
        </p:txBody>
      </p:sp>
      <p:pic>
        <p:nvPicPr>
          <p:cNvPr id="4" name="Picture 3" descr="Figure 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7824"/>
            <a:ext cx="8229600" cy="4114800"/>
          </a:xfrm>
          <a:prstGeom prst="rect">
            <a:avLst/>
          </a:prstGeom>
        </p:spPr>
      </p:pic>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9647846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08123" y="2101566"/>
            <a:ext cx="6143625" cy="2308324"/>
          </a:xfrm>
          <a:prstGeom prst="rect">
            <a:avLst/>
          </a:prstGeom>
          <a:solidFill>
            <a:srgbClr val="FD902E"/>
          </a:solidFill>
        </p:spPr>
        <p:txBody>
          <a:bodyPr wrap="square" rtlCol="0">
            <a:spAutoFit/>
          </a:bodyPr>
          <a:lstStyle/>
          <a:p>
            <a:pPr algn="ctr"/>
            <a:r>
              <a:rPr lang="en-US" sz="7200" b="1" dirty="0" smtClean="0">
                <a:solidFill>
                  <a:schemeClr val="bg1"/>
                </a:solidFill>
                <a:latin typeface="Source Sans Pro"/>
                <a:cs typeface="Source Sans Pro"/>
              </a:rPr>
              <a:t>Make some stories</a:t>
            </a:r>
            <a:endParaRPr lang="en-US" sz="7200" b="1" dirty="0">
              <a:solidFill>
                <a:schemeClr val="bg1"/>
              </a:solidFill>
              <a:latin typeface="Source Sans Pro"/>
              <a:cs typeface="Source Sans Pro"/>
            </a:endParaRP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84279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08123" y="919600"/>
            <a:ext cx="6143625"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What do you hate about presentations?</a:t>
            </a:r>
            <a:endParaRPr lang="en-US" sz="4400" b="1" dirty="0">
              <a:solidFill>
                <a:schemeClr val="bg1"/>
              </a:solidFill>
              <a:latin typeface="Source Sans Pro"/>
              <a:cs typeface="Source Sans Pro"/>
            </a:endParaRPr>
          </a:p>
        </p:txBody>
      </p:sp>
      <p:sp>
        <p:nvSpPr>
          <p:cNvPr id="4" name="TextBox 3"/>
          <p:cNvSpPr txBox="1"/>
          <p:nvPr/>
        </p:nvSpPr>
        <p:spPr>
          <a:xfrm>
            <a:off x="1508123" y="2788521"/>
            <a:ext cx="6143625"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Do you ever do the things you hate?</a:t>
            </a:r>
            <a:endParaRPr lang="en-US" sz="4400" b="1" dirty="0">
              <a:solidFill>
                <a:schemeClr val="bg1"/>
              </a:solidFill>
              <a:latin typeface="Source Sans Pro"/>
              <a:cs typeface="Source Sans Pro"/>
            </a:endParaRPr>
          </a:p>
        </p:txBody>
      </p:sp>
      <p:sp>
        <p:nvSpPr>
          <p:cNvPr id="6" name="TextBox 5"/>
          <p:cNvSpPr txBox="1"/>
          <p:nvPr/>
        </p:nvSpPr>
        <p:spPr>
          <a:xfrm>
            <a:off x="1508123" y="4657441"/>
            <a:ext cx="6143625" cy="769441"/>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Why?</a:t>
            </a:r>
            <a:endParaRPr lang="en-US" sz="4400" b="1" dirty="0">
              <a:solidFill>
                <a:schemeClr val="bg1"/>
              </a:solidFill>
              <a:latin typeface="Source Sans Pro"/>
              <a:cs typeface="Source Sans Pro"/>
            </a:endParaRP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FFFFFF"/>
                </a:solidFill>
                <a:latin typeface="Source Sans Pro Light"/>
                <a:cs typeface="Source Sans Pro Light"/>
              </a:rPr>
              <a:t>The Conundrum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665781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Ethical problems with storytelling</a:t>
            </a:r>
            <a:endParaRPr lang="en-US" dirty="0"/>
          </a:p>
        </p:txBody>
      </p:sp>
      <p:pic>
        <p:nvPicPr>
          <p:cNvPr id="5" name="Picture 4"/>
          <p:cNvPicPr>
            <a:picLocks noChangeAspect="1"/>
          </p:cNvPicPr>
          <p:nvPr/>
        </p:nvPicPr>
        <p:blipFill>
          <a:blip r:embed="rId3"/>
          <a:stretch>
            <a:fillRect/>
          </a:stretch>
        </p:blipFill>
        <p:spPr>
          <a:xfrm>
            <a:off x="1746250" y="1704226"/>
            <a:ext cx="5644468" cy="4312400"/>
          </a:xfrm>
          <a:prstGeom prst="rect">
            <a:avLst/>
          </a:prstGeom>
        </p:spPr>
      </p:pic>
      <p:pic>
        <p:nvPicPr>
          <p:cNvPr id="6" name="Picture 5"/>
          <p:cNvPicPr>
            <a:picLocks noChangeAspect="1"/>
          </p:cNvPicPr>
          <p:nvPr/>
        </p:nvPicPr>
        <p:blipFill>
          <a:blip r:embed="rId4"/>
          <a:stretch>
            <a:fillRect/>
          </a:stretch>
        </p:blipFill>
        <p:spPr>
          <a:xfrm>
            <a:off x="457200" y="3025776"/>
            <a:ext cx="8229600" cy="1002868"/>
          </a:xfrm>
          <a:prstGeom prst="rect">
            <a:avLst/>
          </a:prstGeom>
          <a:ln>
            <a:solidFill>
              <a:srgbClr val="000000"/>
            </a:solidFill>
          </a:ln>
          <a:effectLst>
            <a:outerShdw blurRad="63500" sx="102000" sy="102000" algn="ctr" rotWithShape="0">
              <a:prstClr val="black">
                <a:alpha val="40000"/>
              </a:prstClr>
            </a:outerShdw>
          </a:effectLst>
        </p:spPr>
      </p:pic>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4201040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Conflicting goals</a:t>
            </a:r>
            <a:endParaRPr lang="en-US" dirty="0"/>
          </a:p>
        </p:txBody>
      </p:sp>
      <p:sp>
        <p:nvSpPr>
          <p:cNvPr id="4" name="TextBox 3"/>
          <p:cNvSpPr txBox="1"/>
          <p:nvPr/>
        </p:nvSpPr>
        <p:spPr>
          <a:xfrm>
            <a:off x="1381125" y="2164663"/>
            <a:ext cx="6381750"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Guide the audience towards a conclusion</a:t>
            </a:r>
            <a:endParaRPr lang="en-US" sz="4400" b="1" dirty="0">
              <a:solidFill>
                <a:schemeClr val="bg1"/>
              </a:solidFill>
              <a:latin typeface="Source Sans Pro"/>
              <a:cs typeface="Source Sans Pro"/>
            </a:endParaRPr>
          </a:p>
        </p:txBody>
      </p:sp>
      <p:sp>
        <p:nvSpPr>
          <p:cNvPr id="5" name="TextBox 4"/>
          <p:cNvSpPr txBox="1"/>
          <p:nvPr/>
        </p:nvSpPr>
        <p:spPr>
          <a:xfrm>
            <a:off x="1381125" y="4101413"/>
            <a:ext cx="6381750" cy="1446550"/>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Maintain nuance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and uncertainty</a:t>
            </a:r>
            <a:endParaRPr lang="en-US" sz="4400" b="1" dirty="0">
              <a:solidFill>
                <a:schemeClr val="bg1"/>
              </a:solidFill>
              <a:latin typeface="Source Sans Pro"/>
              <a:cs typeface="Source Sans Pro"/>
            </a:endParaRPr>
          </a:p>
        </p:txBody>
      </p:sp>
    </p:spTree>
    <p:extLst>
      <p:ext uri="{BB962C8B-B14F-4D97-AF65-F5344CB8AC3E}">
        <p14:creationId xmlns:p14="http://schemas.microsoft.com/office/powerpoint/2010/main" val="3538354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smtClean="0"/>
              <a:t>Media</a:t>
            </a:r>
            <a:endParaRPr lang="en-US" sz="5400" dirty="0"/>
          </a:p>
        </p:txBody>
      </p:sp>
    </p:spTree>
    <p:extLst>
      <p:ext uri="{BB962C8B-B14F-4D97-AF65-F5344CB8AC3E}">
        <p14:creationId xmlns:p14="http://schemas.microsoft.com/office/powerpoint/2010/main" val="214477568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use crutches</a:t>
            </a:r>
            <a:endParaRPr lang="en-US" dirty="0"/>
          </a:p>
        </p:txBody>
      </p:sp>
      <p:sp>
        <p:nvSpPr>
          <p:cNvPr id="4" name="TextBox 3"/>
          <p:cNvSpPr txBox="1"/>
          <p:nvPr/>
        </p:nvSpPr>
        <p:spPr>
          <a:xfrm>
            <a:off x="793803" y="2283452"/>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PowerPoint is not a script.</a:t>
            </a:r>
          </a:p>
        </p:txBody>
      </p:sp>
      <p:sp>
        <p:nvSpPr>
          <p:cNvPr id="6" name="TextBox 5"/>
          <p:cNvSpPr txBox="1"/>
          <p:nvPr/>
        </p:nvSpPr>
        <p:spPr>
          <a:xfrm>
            <a:off x="793803" y="3339466"/>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Don’t use it like one.</a:t>
            </a:r>
          </a:p>
        </p:txBody>
      </p:sp>
      <p:sp>
        <p:nvSpPr>
          <p:cNvPr id="7" name="TextBox 6"/>
          <p:cNvSpPr txBox="1"/>
          <p:nvPr/>
        </p:nvSpPr>
        <p:spPr>
          <a:xfrm>
            <a:off x="793803" y="4395479"/>
            <a:ext cx="7779270" cy="769441"/>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Ever.</a:t>
            </a:r>
          </a:p>
        </p:txBody>
      </p:sp>
      <p:sp>
        <p:nvSpPr>
          <p:cNvPr id="8" name="TextBox 7"/>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780256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Slide Guidelines</a:t>
            </a:r>
            <a:endParaRPr lang="en-US" dirty="0"/>
          </a:p>
        </p:txBody>
      </p:sp>
      <p:sp>
        <p:nvSpPr>
          <p:cNvPr id="4" name="TextBox 3"/>
          <p:cNvSpPr txBox="1"/>
          <p:nvPr/>
        </p:nvSpPr>
        <p:spPr>
          <a:xfrm>
            <a:off x="683891" y="2088076"/>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Short lists</a:t>
            </a:r>
          </a:p>
        </p:txBody>
      </p:sp>
      <p:sp>
        <p:nvSpPr>
          <p:cNvPr id="5" name="TextBox 4"/>
          <p:cNvSpPr txBox="1"/>
          <p:nvPr/>
        </p:nvSpPr>
        <p:spPr>
          <a:xfrm>
            <a:off x="683891" y="4041835"/>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Big words</a:t>
            </a:r>
          </a:p>
        </p:txBody>
      </p:sp>
      <p:sp>
        <p:nvSpPr>
          <p:cNvPr id="6" name="TextBox 5"/>
          <p:cNvSpPr txBox="1"/>
          <p:nvPr/>
        </p:nvSpPr>
        <p:spPr>
          <a:xfrm>
            <a:off x="683891" y="5030777"/>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Minimal animation</a:t>
            </a:r>
          </a:p>
        </p:txBody>
      </p:sp>
      <p:sp>
        <p:nvSpPr>
          <p:cNvPr id="8" name="TextBox 7"/>
          <p:cNvSpPr txBox="1"/>
          <p:nvPr/>
        </p:nvSpPr>
        <p:spPr>
          <a:xfrm>
            <a:off x="683891" y="3052596"/>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Few words</a:t>
            </a: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318839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CRAP!</a:t>
            </a:r>
            <a:endParaRPr lang="en-US" dirty="0"/>
          </a:p>
        </p:txBody>
      </p:sp>
      <p:sp>
        <p:nvSpPr>
          <p:cNvPr id="6" name="TextBox 5"/>
          <p:cNvSpPr txBox="1"/>
          <p:nvPr/>
        </p:nvSpPr>
        <p:spPr>
          <a:xfrm>
            <a:off x="2662293" y="2014814"/>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Contrast</a:t>
            </a:r>
            <a:endParaRPr lang="en-US" sz="4400" b="1" dirty="0">
              <a:solidFill>
                <a:schemeClr val="bg1"/>
              </a:solidFill>
              <a:latin typeface="Source Sans Pro"/>
              <a:cs typeface="Source Sans Pro"/>
            </a:endParaRPr>
          </a:p>
        </p:txBody>
      </p:sp>
      <p:sp>
        <p:nvSpPr>
          <p:cNvPr id="7" name="TextBox 6"/>
          <p:cNvSpPr txBox="1"/>
          <p:nvPr/>
        </p:nvSpPr>
        <p:spPr>
          <a:xfrm>
            <a:off x="2662293" y="2936655"/>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Repetition</a:t>
            </a:r>
            <a:endParaRPr lang="en-US" sz="4400" b="1" dirty="0">
              <a:solidFill>
                <a:schemeClr val="bg1"/>
              </a:solidFill>
              <a:latin typeface="Source Sans Pro"/>
              <a:cs typeface="Source Sans Pro"/>
            </a:endParaRPr>
          </a:p>
        </p:txBody>
      </p:sp>
      <p:sp>
        <p:nvSpPr>
          <p:cNvPr id="8" name="TextBox 7"/>
          <p:cNvSpPr txBox="1"/>
          <p:nvPr/>
        </p:nvSpPr>
        <p:spPr>
          <a:xfrm>
            <a:off x="2662293" y="3852331"/>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Alignment</a:t>
            </a:r>
            <a:endParaRPr lang="en-US" sz="4400" b="1" dirty="0">
              <a:solidFill>
                <a:schemeClr val="bg1"/>
              </a:solidFill>
              <a:latin typeface="Source Sans Pro"/>
              <a:cs typeface="Source Sans Pro"/>
            </a:endParaRPr>
          </a:p>
        </p:txBody>
      </p:sp>
      <p:sp>
        <p:nvSpPr>
          <p:cNvPr id="9" name="TextBox 8"/>
          <p:cNvSpPr txBox="1"/>
          <p:nvPr/>
        </p:nvSpPr>
        <p:spPr>
          <a:xfrm>
            <a:off x="2662293" y="4780367"/>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Proximity</a:t>
            </a:r>
            <a:endParaRPr lang="en-US" sz="4400" b="1" dirty="0">
              <a:solidFill>
                <a:schemeClr val="bg1"/>
              </a:solidFill>
              <a:latin typeface="Source Sans Pro"/>
              <a:cs typeface="Source Sans Pro"/>
            </a:endParaRPr>
          </a:p>
        </p:txBody>
      </p:sp>
      <p:sp>
        <p:nvSpPr>
          <p:cNvPr id="10" name="TextBox 9"/>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320376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a:t>
            </a:r>
            <a:endParaRPr lang="en-US" dirty="0"/>
          </a:p>
        </p:txBody>
      </p:sp>
      <p:sp>
        <p:nvSpPr>
          <p:cNvPr id="4" name="TextBox 3"/>
          <p:cNvSpPr txBox="1"/>
          <p:nvPr/>
        </p:nvSpPr>
        <p:spPr>
          <a:xfrm>
            <a:off x="793803" y="4640021"/>
            <a:ext cx="7779270"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Don’t be a wimp.</a:t>
            </a:r>
          </a:p>
        </p:txBody>
      </p:sp>
      <p:sp>
        <p:nvSpPr>
          <p:cNvPr id="5" name="TextBox 4"/>
          <p:cNvSpPr txBox="1"/>
          <p:nvPr/>
        </p:nvSpPr>
        <p:spPr>
          <a:xfrm>
            <a:off x="793803" y="2063342"/>
            <a:ext cx="7779270" cy="2123658"/>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“If two items are not exactly the same, make them different. Really different.”</a:t>
            </a:r>
          </a:p>
        </p:txBody>
      </p:sp>
      <p:sp>
        <p:nvSpPr>
          <p:cNvPr id="6" name="TextBox 5"/>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152124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Contrast: Type</a:t>
            </a:r>
            <a:endParaRPr lang="en-US" dirty="0"/>
          </a:p>
        </p:txBody>
      </p:sp>
      <p:sp>
        <p:nvSpPr>
          <p:cNvPr id="9" name="TextBox 8"/>
          <p:cNvSpPr txBox="1"/>
          <p:nvPr/>
        </p:nvSpPr>
        <p:spPr>
          <a:xfrm>
            <a:off x="457201" y="1904915"/>
            <a:ext cx="2608100"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Serif</a:t>
            </a:r>
            <a:endParaRPr lang="en-US" sz="3200" b="1" dirty="0">
              <a:solidFill>
                <a:schemeClr val="bg1"/>
              </a:solidFill>
              <a:latin typeface="Source Sans Pro"/>
              <a:cs typeface="Source Sans Pro"/>
            </a:endParaRPr>
          </a:p>
        </p:txBody>
      </p:sp>
      <p:sp>
        <p:nvSpPr>
          <p:cNvPr id="10" name="TextBox 9"/>
          <p:cNvSpPr txBox="1"/>
          <p:nvPr/>
        </p:nvSpPr>
        <p:spPr>
          <a:xfrm>
            <a:off x="457201" y="2642091"/>
            <a:ext cx="2608100"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Sans Serif</a:t>
            </a:r>
            <a:endParaRPr lang="en-US" sz="3200" b="1" dirty="0">
              <a:solidFill>
                <a:schemeClr val="bg1"/>
              </a:solidFill>
              <a:latin typeface="Source Sans Pro"/>
              <a:cs typeface="Source Sans Pro"/>
            </a:endParaRPr>
          </a:p>
        </p:txBody>
      </p:sp>
      <p:sp>
        <p:nvSpPr>
          <p:cNvPr id="11" name="TextBox 10"/>
          <p:cNvSpPr txBox="1"/>
          <p:nvPr/>
        </p:nvSpPr>
        <p:spPr>
          <a:xfrm>
            <a:off x="457200" y="3412736"/>
            <a:ext cx="2608100"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Slab Serif</a:t>
            </a:r>
            <a:endParaRPr lang="en-US" sz="3200" b="1" dirty="0">
              <a:solidFill>
                <a:schemeClr val="bg1"/>
              </a:solidFill>
              <a:latin typeface="Source Sans Pro"/>
              <a:cs typeface="Source Sans Pro"/>
            </a:endParaRPr>
          </a:p>
        </p:txBody>
      </p:sp>
      <p:sp>
        <p:nvSpPr>
          <p:cNvPr id="12" name="TextBox 11"/>
          <p:cNvSpPr txBox="1"/>
          <p:nvPr/>
        </p:nvSpPr>
        <p:spPr>
          <a:xfrm>
            <a:off x="457201" y="4218661"/>
            <a:ext cx="2608100"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Script</a:t>
            </a:r>
            <a:endParaRPr lang="en-US" sz="3200" b="1" dirty="0">
              <a:solidFill>
                <a:schemeClr val="bg1"/>
              </a:solidFill>
              <a:latin typeface="Source Sans Pro"/>
              <a:cs typeface="Source Sans Pro"/>
            </a:endParaRPr>
          </a:p>
        </p:txBody>
      </p:sp>
      <p:sp>
        <p:nvSpPr>
          <p:cNvPr id="13" name="TextBox 12"/>
          <p:cNvSpPr txBox="1"/>
          <p:nvPr/>
        </p:nvSpPr>
        <p:spPr>
          <a:xfrm>
            <a:off x="457201" y="4992470"/>
            <a:ext cx="2608100" cy="584776"/>
          </a:xfrm>
          <a:prstGeom prst="rect">
            <a:avLst/>
          </a:prstGeom>
          <a:solidFill>
            <a:srgbClr val="15A53B"/>
          </a:solidFill>
        </p:spPr>
        <p:txBody>
          <a:bodyPr wrap="square" rtlCol="0">
            <a:spAutoFit/>
          </a:bodyPr>
          <a:lstStyle/>
          <a:p>
            <a:pPr algn="ctr"/>
            <a:r>
              <a:rPr lang="en-US" sz="3200" b="1" dirty="0" smtClean="0">
                <a:solidFill>
                  <a:schemeClr val="bg1"/>
                </a:solidFill>
                <a:latin typeface="Source Sans Pro"/>
                <a:cs typeface="Source Sans Pro"/>
              </a:rPr>
              <a:t>Decorative</a:t>
            </a:r>
            <a:endParaRPr lang="en-US" sz="3200" b="1" dirty="0">
              <a:solidFill>
                <a:schemeClr val="bg1"/>
              </a:solidFill>
              <a:latin typeface="Source Sans Pro"/>
              <a:cs typeface="Source Sans Pro"/>
            </a:endParaRPr>
          </a:p>
        </p:txBody>
      </p:sp>
      <p:sp>
        <p:nvSpPr>
          <p:cNvPr id="14" name="TextBox 13"/>
          <p:cNvSpPr txBox="1"/>
          <p:nvPr/>
        </p:nvSpPr>
        <p:spPr>
          <a:xfrm>
            <a:off x="3217700" y="1904915"/>
            <a:ext cx="5469099" cy="584776"/>
          </a:xfrm>
          <a:prstGeom prst="rect">
            <a:avLst/>
          </a:prstGeom>
          <a:noFill/>
          <a:ln>
            <a:noFill/>
          </a:ln>
        </p:spPr>
        <p:txBody>
          <a:bodyPr wrap="square" rtlCol="0">
            <a:spAutoFit/>
          </a:bodyPr>
          <a:lstStyle/>
          <a:p>
            <a:r>
              <a:rPr lang="en-US" sz="3200" b="1" dirty="0" err="1" smtClean="0">
                <a:solidFill>
                  <a:srgbClr val="15A53B"/>
                </a:solidFill>
                <a:latin typeface="Garamond"/>
                <a:cs typeface="Garamond"/>
              </a:rPr>
              <a:t>Lorem</a:t>
            </a:r>
            <a:r>
              <a:rPr lang="en-US" sz="3200" b="1" dirty="0" smtClean="0">
                <a:solidFill>
                  <a:srgbClr val="15A53B"/>
                </a:solidFill>
                <a:latin typeface="Garamond"/>
                <a:cs typeface="Garamond"/>
              </a:rPr>
              <a:t> </a:t>
            </a:r>
            <a:r>
              <a:rPr lang="en-US" sz="3200" b="1" dirty="0" err="1" smtClean="0">
                <a:solidFill>
                  <a:srgbClr val="15A53B"/>
                </a:solidFill>
                <a:latin typeface="Garamond"/>
                <a:cs typeface="Garamond"/>
              </a:rPr>
              <a:t>ipsum</a:t>
            </a:r>
            <a:r>
              <a:rPr lang="en-US" sz="3200" b="1" dirty="0" smtClean="0">
                <a:solidFill>
                  <a:srgbClr val="15A53B"/>
                </a:solidFill>
                <a:latin typeface="Garamond"/>
                <a:cs typeface="Garamond"/>
              </a:rPr>
              <a:t> dolor sit </a:t>
            </a:r>
            <a:r>
              <a:rPr lang="en-US" sz="3200" b="1" dirty="0" err="1" smtClean="0">
                <a:solidFill>
                  <a:srgbClr val="15A53B"/>
                </a:solidFill>
                <a:latin typeface="Garamond"/>
                <a:cs typeface="Garamond"/>
              </a:rPr>
              <a:t>amet</a:t>
            </a:r>
            <a:endParaRPr lang="en-US" sz="3200" b="1" dirty="0">
              <a:solidFill>
                <a:srgbClr val="15A53B"/>
              </a:solidFill>
              <a:latin typeface="Garamond"/>
              <a:cs typeface="Garamond"/>
            </a:endParaRPr>
          </a:p>
        </p:txBody>
      </p:sp>
      <p:sp>
        <p:nvSpPr>
          <p:cNvPr id="15" name="TextBox 14"/>
          <p:cNvSpPr txBox="1"/>
          <p:nvPr/>
        </p:nvSpPr>
        <p:spPr>
          <a:xfrm>
            <a:off x="3217701" y="2642091"/>
            <a:ext cx="5469099" cy="584776"/>
          </a:xfrm>
          <a:prstGeom prst="rect">
            <a:avLst/>
          </a:prstGeom>
          <a:noFill/>
          <a:ln>
            <a:noFill/>
          </a:ln>
        </p:spPr>
        <p:txBody>
          <a:bodyPr wrap="square" rtlCol="0">
            <a:spAutoFit/>
          </a:bodyPr>
          <a:lstStyle/>
          <a:p>
            <a:r>
              <a:rPr lang="en-US" sz="3200" b="1" dirty="0" err="1" smtClean="0">
                <a:solidFill>
                  <a:srgbClr val="15A53B"/>
                </a:solidFill>
                <a:latin typeface="Source Sans Pro Light"/>
                <a:cs typeface="Source Sans Pro Light"/>
              </a:rPr>
              <a:t>Lorem</a:t>
            </a:r>
            <a:r>
              <a:rPr lang="en-US" sz="3200" b="1" dirty="0" smtClean="0">
                <a:solidFill>
                  <a:srgbClr val="15A53B"/>
                </a:solidFill>
                <a:latin typeface="Source Sans Pro Light"/>
                <a:cs typeface="Source Sans Pro Light"/>
              </a:rPr>
              <a:t> </a:t>
            </a:r>
            <a:r>
              <a:rPr lang="en-US" sz="3200" b="1" dirty="0" err="1" smtClean="0">
                <a:solidFill>
                  <a:srgbClr val="15A53B"/>
                </a:solidFill>
                <a:latin typeface="Source Sans Pro Light"/>
                <a:cs typeface="Source Sans Pro Light"/>
              </a:rPr>
              <a:t>ipsum</a:t>
            </a:r>
            <a:r>
              <a:rPr lang="en-US" sz="3200" b="1" dirty="0" smtClean="0">
                <a:solidFill>
                  <a:srgbClr val="15A53B"/>
                </a:solidFill>
                <a:latin typeface="Source Sans Pro Light"/>
                <a:cs typeface="Source Sans Pro Light"/>
              </a:rPr>
              <a:t> dolor sit </a:t>
            </a:r>
            <a:r>
              <a:rPr lang="en-US" sz="3200" b="1" dirty="0" err="1" smtClean="0">
                <a:solidFill>
                  <a:srgbClr val="15A53B"/>
                </a:solidFill>
                <a:latin typeface="Source Sans Pro Light"/>
                <a:cs typeface="Source Sans Pro Light"/>
              </a:rPr>
              <a:t>amet</a:t>
            </a:r>
            <a:endParaRPr lang="en-US" sz="3200" b="1" dirty="0">
              <a:solidFill>
                <a:srgbClr val="15A53B"/>
              </a:solidFill>
              <a:latin typeface="Source Sans Pro Light"/>
              <a:cs typeface="Source Sans Pro Light"/>
            </a:endParaRPr>
          </a:p>
        </p:txBody>
      </p:sp>
      <p:sp>
        <p:nvSpPr>
          <p:cNvPr id="16" name="TextBox 15"/>
          <p:cNvSpPr txBox="1"/>
          <p:nvPr/>
        </p:nvSpPr>
        <p:spPr>
          <a:xfrm>
            <a:off x="3217701" y="3414073"/>
            <a:ext cx="5469099" cy="523220"/>
          </a:xfrm>
          <a:prstGeom prst="rect">
            <a:avLst/>
          </a:prstGeom>
          <a:noFill/>
          <a:ln>
            <a:noFill/>
          </a:ln>
        </p:spPr>
        <p:txBody>
          <a:bodyPr wrap="square" rtlCol="0">
            <a:spAutoFit/>
          </a:bodyPr>
          <a:lstStyle/>
          <a:p>
            <a:r>
              <a:rPr lang="en-US" sz="2800" b="1" dirty="0" err="1" smtClean="0">
                <a:solidFill>
                  <a:srgbClr val="15A53B"/>
                </a:solidFill>
                <a:latin typeface="Rockwell"/>
                <a:cs typeface="Rockwell"/>
              </a:rPr>
              <a:t>Lorem</a:t>
            </a:r>
            <a:r>
              <a:rPr lang="en-US" sz="2800" b="1" dirty="0" smtClean="0">
                <a:solidFill>
                  <a:srgbClr val="15A53B"/>
                </a:solidFill>
                <a:latin typeface="Rockwell"/>
                <a:cs typeface="Rockwell"/>
              </a:rPr>
              <a:t> </a:t>
            </a:r>
            <a:r>
              <a:rPr lang="en-US" sz="2800" b="1" dirty="0" err="1" smtClean="0">
                <a:solidFill>
                  <a:srgbClr val="15A53B"/>
                </a:solidFill>
                <a:latin typeface="Rockwell"/>
                <a:cs typeface="Rockwell"/>
              </a:rPr>
              <a:t>ipsum</a:t>
            </a:r>
            <a:r>
              <a:rPr lang="en-US" sz="2800" b="1" dirty="0" smtClean="0">
                <a:solidFill>
                  <a:srgbClr val="15A53B"/>
                </a:solidFill>
                <a:latin typeface="Rockwell"/>
                <a:cs typeface="Rockwell"/>
              </a:rPr>
              <a:t> dolor sit </a:t>
            </a:r>
            <a:r>
              <a:rPr lang="en-US" sz="2800" b="1" dirty="0" err="1" smtClean="0">
                <a:solidFill>
                  <a:srgbClr val="15A53B"/>
                </a:solidFill>
                <a:latin typeface="Rockwell"/>
                <a:cs typeface="Rockwell"/>
              </a:rPr>
              <a:t>amet</a:t>
            </a:r>
            <a:endParaRPr lang="en-US" sz="2800" b="1" dirty="0">
              <a:solidFill>
                <a:srgbClr val="15A53B"/>
              </a:solidFill>
              <a:latin typeface="Rockwell"/>
              <a:cs typeface="Rockwell"/>
            </a:endParaRPr>
          </a:p>
        </p:txBody>
      </p:sp>
      <p:sp>
        <p:nvSpPr>
          <p:cNvPr id="17" name="TextBox 16"/>
          <p:cNvSpPr txBox="1"/>
          <p:nvPr/>
        </p:nvSpPr>
        <p:spPr>
          <a:xfrm>
            <a:off x="3217701" y="4279716"/>
            <a:ext cx="5469099" cy="461665"/>
          </a:xfrm>
          <a:prstGeom prst="rect">
            <a:avLst/>
          </a:prstGeom>
          <a:noFill/>
          <a:ln>
            <a:noFill/>
          </a:ln>
        </p:spPr>
        <p:txBody>
          <a:bodyPr wrap="square" rtlCol="0">
            <a:spAutoFit/>
          </a:bodyPr>
          <a:lstStyle/>
          <a:p>
            <a:r>
              <a:rPr lang="en-US" sz="2400" b="1" dirty="0" err="1" smtClean="0">
                <a:solidFill>
                  <a:srgbClr val="15A53B"/>
                </a:solidFill>
                <a:latin typeface="Zapfino"/>
                <a:cs typeface="Zapfino"/>
              </a:rPr>
              <a:t>Lorem</a:t>
            </a:r>
            <a:r>
              <a:rPr lang="en-US" sz="2400" b="1" dirty="0" smtClean="0">
                <a:solidFill>
                  <a:srgbClr val="15A53B"/>
                </a:solidFill>
                <a:latin typeface="Zapfino"/>
                <a:cs typeface="Zapfino"/>
              </a:rPr>
              <a:t> </a:t>
            </a:r>
            <a:r>
              <a:rPr lang="en-US" sz="2400" b="1" dirty="0" err="1" smtClean="0">
                <a:solidFill>
                  <a:srgbClr val="15A53B"/>
                </a:solidFill>
                <a:latin typeface="Zapfino"/>
                <a:cs typeface="Zapfino"/>
              </a:rPr>
              <a:t>ipsum</a:t>
            </a:r>
            <a:r>
              <a:rPr lang="en-US" sz="2400" b="1" dirty="0" smtClean="0">
                <a:solidFill>
                  <a:srgbClr val="15A53B"/>
                </a:solidFill>
                <a:latin typeface="Zapfino"/>
                <a:cs typeface="Zapfino"/>
              </a:rPr>
              <a:t> dolor sit </a:t>
            </a:r>
            <a:r>
              <a:rPr lang="en-US" sz="2400" b="1" dirty="0" err="1" smtClean="0">
                <a:solidFill>
                  <a:srgbClr val="15A53B"/>
                </a:solidFill>
                <a:latin typeface="Zapfino"/>
                <a:cs typeface="Zapfino"/>
              </a:rPr>
              <a:t>amet</a:t>
            </a:r>
            <a:endParaRPr lang="en-US" sz="2400" b="1" dirty="0">
              <a:solidFill>
                <a:srgbClr val="15A53B"/>
              </a:solidFill>
              <a:latin typeface="Zapfino"/>
              <a:cs typeface="Zapfino"/>
            </a:endParaRPr>
          </a:p>
        </p:txBody>
      </p:sp>
      <p:sp>
        <p:nvSpPr>
          <p:cNvPr id="18" name="TextBox 17"/>
          <p:cNvSpPr txBox="1"/>
          <p:nvPr/>
        </p:nvSpPr>
        <p:spPr>
          <a:xfrm>
            <a:off x="3217701" y="4968048"/>
            <a:ext cx="5469099" cy="584776"/>
          </a:xfrm>
          <a:prstGeom prst="rect">
            <a:avLst/>
          </a:prstGeom>
          <a:noFill/>
          <a:ln>
            <a:noFill/>
          </a:ln>
        </p:spPr>
        <p:txBody>
          <a:bodyPr wrap="square" rtlCol="0">
            <a:spAutoFit/>
          </a:bodyPr>
          <a:lstStyle/>
          <a:p>
            <a:r>
              <a:rPr lang="en-US" sz="3200" b="1" dirty="0" err="1" smtClean="0">
                <a:solidFill>
                  <a:srgbClr val="15A53B"/>
                </a:solidFill>
                <a:latin typeface="Curlz MT"/>
                <a:cs typeface="Curlz MT"/>
              </a:rPr>
              <a:t>Lorem</a:t>
            </a:r>
            <a:r>
              <a:rPr lang="en-US" sz="3200" b="1" dirty="0" smtClean="0">
                <a:solidFill>
                  <a:srgbClr val="15A53B"/>
                </a:solidFill>
                <a:latin typeface="Curlz MT"/>
                <a:cs typeface="Curlz MT"/>
              </a:rPr>
              <a:t> </a:t>
            </a:r>
            <a:r>
              <a:rPr lang="en-US" sz="3200" b="1" dirty="0" err="1" smtClean="0">
                <a:solidFill>
                  <a:srgbClr val="15A53B"/>
                </a:solidFill>
                <a:latin typeface="Curlz MT"/>
                <a:cs typeface="Curlz MT"/>
              </a:rPr>
              <a:t>ipsum</a:t>
            </a:r>
            <a:r>
              <a:rPr lang="en-US" sz="3200" b="1" dirty="0" smtClean="0">
                <a:solidFill>
                  <a:srgbClr val="15A53B"/>
                </a:solidFill>
                <a:latin typeface="Curlz MT"/>
                <a:cs typeface="Curlz MT"/>
              </a:rPr>
              <a:t> dolor sit </a:t>
            </a:r>
            <a:r>
              <a:rPr lang="en-US" sz="3200" b="1" dirty="0" err="1" smtClean="0">
                <a:solidFill>
                  <a:srgbClr val="15A53B"/>
                </a:solidFill>
                <a:latin typeface="Curlz MT"/>
                <a:cs typeface="Curlz MT"/>
              </a:rPr>
              <a:t>amet</a:t>
            </a:r>
            <a:endParaRPr lang="en-US" sz="3200" b="1" dirty="0">
              <a:solidFill>
                <a:srgbClr val="15A53B"/>
              </a:solidFill>
              <a:latin typeface="Curlz MT"/>
              <a:cs typeface="Curlz MT"/>
            </a:endParaRPr>
          </a:p>
        </p:txBody>
      </p:sp>
      <p:sp>
        <p:nvSpPr>
          <p:cNvPr id="19" name="TextBox 18"/>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199643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Contrast: Color</a:t>
            </a:r>
            <a:endParaRPr lang="en-US" dirty="0"/>
          </a:p>
        </p:txBody>
      </p:sp>
      <p:pic>
        <p:nvPicPr>
          <p:cNvPr id="6" name="Picture 5" descr="Screen Shot 2013-09-11 at 22.01.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166" y="1729278"/>
            <a:ext cx="3792382" cy="3391944"/>
          </a:xfrm>
          <a:prstGeom prst="rect">
            <a:avLst/>
          </a:prstGeom>
        </p:spPr>
      </p:pic>
      <p:sp>
        <p:nvSpPr>
          <p:cNvPr id="7" name="TextBox 6"/>
          <p:cNvSpPr txBox="1"/>
          <p:nvPr/>
        </p:nvSpPr>
        <p:spPr>
          <a:xfrm>
            <a:off x="793803" y="5330021"/>
            <a:ext cx="7779270" cy="307777"/>
          </a:xfrm>
          <a:prstGeom prst="rect">
            <a:avLst/>
          </a:prstGeom>
          <a:noFill/>
        </p:spPr>
        <p:txBody>
          <a:bodyPr wrap="square" rtlCol="0">
            <a:spAutoFit/>
          </a:bodyPr>
          <a:lstStyle/>
          <a:p>
            <a:pPr algn="ctr"/>
            <a:r>
              <a:rPr lang="en-US" sz="1400" dirty="0" smtClean="0">
                <a:solidFill>
                  <a:schemeClr val="bg1"/>
                </a:solidFill>
                <a:latin typeface="Source Sans Pro"/>
                <a:cs typeface="Source Sans Pro"/>
                <a:hlinkClick r:id="rId3"/>
              </a:rPr>
              <a:t>http://kuler.adobe.com</a:t>
            </a:r>
            <a:endParaRPr lang="en-US" sz="1400" dirty="0" smtClean="0">
              <a:solidFill>
                <a:schemeClr val="bg1"/>
              </a:solidFill>
              <a:latin typeface="Source Sans Pro"/>
              <a:cs typeface="Source Sans Pro"/>
            </a:endParaRPr>
          </a:p>
        </p:txBody>
      </p:sp>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8945746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11 at 22.15.42 PM.png"/>
          <p:cNvPicPr>
            <a:picLocks noChangeAspect="1"/>
          </p:cNvPicPr>
          <p:nvPr/>
        </p:nvPicPr>
        <p:blipFill rotWithShape="1">
          <a:blip r:embed="rId2">
            <a:extLst>
              <a:ext uri="{28A0092B-C50C-407E-A947-70E740481C1C}">
                <a14:useLocalDpi xmlns:a14="http://schemas.microsoft.com/office/drawing/2010/main" val="0"/>
              </a:ext>
            </a:extLst>
          </a:blip>
          <a:srcRect t="4900" r="4159" b="15087"/>
          <a:stretch/>
        </p:blipFill>
        <p:spPr>
          <a:xfrm>
            <a:off x="3700344" y="354119"/>
            <a:ext cx="5434496" cy="5781826"/>
          </a:xfrm>
          <a:prstGeom prst="rect">
            <a:avLst/>
          </a:prstGeom>
        </p:spPr>
      </p:pic>
      <p:pic>
        <p:nvPicPr>
          <p:cNvPr id="4" name="Picture 3" descr="Screen Shot 2013-09-11 at 22.15.33 PM.png"/>
          <p:cNvPicPr>
            <a:picLocks noChangeAspect="1"/>
          </p:cNvPicPr>
          <p:nvPr/>
        </p:nvPicPr>
        <p:blipFill rotWithShape="1">
          <a:blip r:embed="rId3">
            <a:extLst>
              <a:ext uri="{28A0092B-C50C-407E-A947-70E740481C1C}">
                <a14:useLocalDpi xmlns:a14="http://schemas.microsoft.com/office/drawing/2010/main" val="0"/>
              </a:ext>
            </a:extLst>
          </a:blip>
          <a:srcRect t="1605" r="3590" b="3352"/>
          <a:stretch/>
        </p:blipFill>
        <p:spPr>
          <a:xfrm>
            <a:off x="12212" y="354119"/>
            <a:ext cx="4604057" cy="5781826"/>
          </a:xfrm>
          <a:prstGeom prst="rect">
            <a:avLst/>
          </a:prstGeom>
          <a:ln>
            <a:noFill/>
          </a:ln>
        </p:spPr>
      </p:pic>
      <p:sp>
        <p:nvSpPr>
          <p:cNvPr id="6" name="TextBox 5"/>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6740366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Conundrum</a:t>
            </a:r>
            <a:endParaRPr lang="en-US" dirty="0"/>
          </a:p>
        </p:txBody>
      </p:sp>
      <p:sp>
        <p:nvSpPr>
          <p:cNvPr id="6" name="TextBox 5"/>
          <p:cNvSpPr txBox="1"/>
          <p:nvPr/>
        </p:nvSpPr>
        <p:spPr>
          <a:xfrm>
            <a:off x="2344772" y="2161346"/>
            <a:ext cx="4433084" cy="1446550"/>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Nuance &amp; Complication</a:t>
            </a:r>
            <a:endParaRPr lang="en-US" sz="4400" b="1" dirty="0">
              <a:solidFill>
                <a:schemeClr val="bg1"/>
              </a:solidFill>
              <a:latin typeface="Source Sans Pro"/>
              <a:cs typeface="Source Sans Pro"/>
            </a:endParaRPr>
          </a:p>
        </p:txBody>
      </p:sp>
      <p:sp>
        <p:nvSpPr>
          <p:cNvPr id="7" name="TextBox 6"/>
          <p:cNvSpPr txBox="1"/>
          <p:nvPr/>
        </p:nvSpPr>
        <p:spPr>
          <a:xfrm>
            <a:off x="2344772" y="3883097"/>
            <a:ext cx="4433084"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Comprehension &amp; Memorability</a:t>
            </a:r>
            <a:endParaRPr lang="en-US" sz="4400" b="1" dirty="0">
              <a:solidFill>
                <a:schemeClr val="bg1"/>
              </a:solidFill>
              <a:latin typeface="Source Sans Pro"/>
              <a:cs typeface="Source Sans Pro"/>
            </a:endParaRPr>
          </a:p>
        </p:txBody>
      </p:sp>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FFFFFF"/>
                </a:solidFill>
                <a:latin typeface="Source Sans Pro Light"/>
                <a:cs typeface="Source Sans Pro Light"/>
              </a:rPr>
              <a:t>The Conundrum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760978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Repetition</a:t>
            </a:r>
            <a:endParaRPr lang="en-US" dirty="0"/>
          </a:p>
        </p:txBody>
      </p:sp>
      <p:sp>
        <p:nvSpPr>
          <p:cNvPr id="4" name="TextBox 3"/>
          <p:cNvSpPr txBox="1"/>
          <p:nvPr/>
        </p:nvSpPr>
        <p:spPr>
          <a:xfrm>
            <a:off x="689235" y="2148819"/>
            <a:ext cx="7779270" cy="2123658"/>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“Repeat some aspect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of the design throughout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the entire piece.”</a:t>
            </a:r>
          </a:p>
        </p:txBody>
      </p:sp>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05523199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pJ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1" y="671570"/>
            <a:ext cx="4367213" cy="5105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RepJ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040" y="671570"/>
            <a:ext cx="4368800" cy="5105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99711962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Alignment</a:t>
            </a:r>
            <a:endParaRPr lang="en-US" dirty="0"/>
          </a:p>
        </p:txBody>
      </p:sp>
      <p:sp>
        <p:nvSpPr>
          <p:cNvPr id="4" name="TextBox 3"/>
          <p:cNvSpPr txBox="1"/>
          <p:nvPr/>
        </p:nvSpPr>
        <p:spPr>
          <a:xfrm>
            <a:off x="689235" y="2148819"/>
            <a:ext cx="7779270" cy="2123658"/>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“Every item should have a visual connection with something else on the page.”</a:t>
            </a:r>
          </a:p>
        </p:txBody>
      </p:sp>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490156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11 at 22.23.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87" y="1379843"/>
            <a:ext cx="4573713" cy="3211492"/>
          </a:xfrm>
          <a:prstGeom prst="rect">
            <a:avLst/>
          </a:prstGeom>
        </p:spPr>
      </p:pic>
      <p:pic>
        <p:nvPicPr>
          <p:cNvPr id="6" name="Picture 5" descr="Screen Shot 2013-09-11 at 22.23.34 PM.png"/>
          <p:cNvPicPr>
            <a:picLocks noChangeAspect="1"/>
          </p:cNvPicPr>
          <p:nvPr/>
        </p:nvPicPr>
        <p:blipFill rotWithShape="1">
          <a:blip r:embed="rId3">
            <a:extLst>
              <a:ext uri="{28A0092B-C50C-407E-A947-70E740481C1C}">
                <a14:useLocalDpi xmlns:a14="http://schemas.microsoft.com/office/drawing/2010/main" val="0"/>
              </a:ext>
            </a:extLst>
          </a:blip>
          <a:srcRect t="3835" r="11731"/>
          <a:stretch/>
        </p:blipFill>
        <p:spPr>
          <a:xfrm>
            <a:off x="4720263" y="1379843"/>
            <a:ext cx="4423737" cy="3368030"/>
          </a:xfrm>
          <a:prstGeom prst="rect">
            <a:avLst/>
          </a:prstGeom>
        </p:spPr>
      </p:pic>
      <p:sp>
        <p:nvSpPr>
          <p:cNvPr id="4" name="TextBox 3"/>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74929364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Proximity</a:t>
            </a:r>
            <a:endParaRPr lang="en-US" dirty="0"/>
          </a:p>
        </p:txBody>
      </p:sp>
      <p:sp>
        <p:nvSpPr>
          <p:cNvPr id="4" name="TextBox 3"/>
          <p:cNvSpPr txBox="1"/>
          <p:nvPr/>
        </p:nvSpPr>
        <p:spPr>
          <a:xfrm>
            <a:off x="689235" y="2148819"/>
            <a:ext cx="7779270" cy="1446550"/>
          </a:xfrm>
          <a:prstGeom prst="rect">
            <a:avLst/>
          </a:prstGeom>
          <a:solidFill>
            <a:srgbClr val="FD902E"/>
          </a:solidFill>
        </p:spPr>
        <p:txBody>
          <a:bodyPr wrap="square" rtlCol="0">
            <a:spAutoFit/>
          </a:bodyPr>
          <a:lstStyle/>
          <a:p>
            <a:pPr algn="ctr"/>
            <a:r>
              <a:rPr lang="en-US" sz="4400" b="1" dirty="0" smtClean="0">
                <a:solidFill>
                  <a:schemeClr val="bg1"/>
                </a:solidFill>
                <a:latin typeface="Source Sans Pro"/>
                <a:cs typeface="Source Sans Pro"/>
              </a:rPr>
              <a:t>“Group related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items together.”</a:t>
            </a:r>
          </a:p>
        </p:txBody>
      </p:sp>
      <p:sp>
        <p:nvSpPr>
          <p:cNvPr id="5" name="TextBox 4"/>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41155834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9-11 at 22.26.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497" y="349151"/>
            <a:ext cx="4738394" cy="2730129"/>
          </a:xfrm>
          <a:prstGeom prst="rect">
            <a:avLst/>
          </a:prstGeom>
        </p:spPr>
      </p:pic>
      <p:pic>
        <p:nvPicPr>
          <p:cNvPr id="6" name="Picture 5" descr="Screen Shot 2013-09-11 at 22.26.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497" y="3260336"/>
            <a:ext cx="4747578" cy="2727530"/>
          </a:xfrm>
          <a:prstGeom prst="rect">
            <a:avLst/>
          </a:prstGeom>
        </p:spPr>
      </p:pic>
      <p:sp>
        <p:nvSpPr>
          <p:cNvPr id="4" name="TextBox 3"/>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5737332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pic>
        <p:nvPicPr>
          <p:cNvPr id="5" name="Picture 4" descr="Screen Shot 2013-09-11 at 22.28.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431" y="1880492"/>
            <a:ext cx="1964482" cy="2664931"/>
          </a:xfrm>
          <a:prstGeom prst="rect">
            <a:avLst/>
          </a:prstGeom>
        </p:spPr>
      </p:pic>
      <p:sp>
        <p:nvSpPr>
          <p:cNvPr id="6" name="TextBox 5"/>
          <p:cNvSpPr txBox="1"/>
          <p:nvPr/>
        </p:nvSpPr>
        <p:spPr>
          <a:xfrm>
            <a:off x="644243" y="4871712"/>
            <a:ext cx="1781368" cy="461665"/>
          </a:xfrm>
          <a:prstGeom prst="rect">
            <a:avLst/>
          </a:prstGeom>
          <a:solidFill>
            <a:srgbClr val="15A53B"/>
          </a:solidFill>
        </p:spPr>
        <p:txBody>
          <a:bodyPr wrap="square" rtlCol="0">
            <a:spAutoFit/>
          </a:bodyPr>
          <a:lstStyle/>
          <a:p>
            <a:pPr algn="ctr"/>
            <a:r>
              <a:rPr lang="en-US" sz="2400" b="1" dirty="0" smtClean="0">
                <a:solidFill>
                  <a:schemeClr val="bg1"/>
                </a:solidFill>
                <a:latin typeface="Source Sans Pro"/>
                <a:cs typeface="Source Sans Pro"/>
              </a:rPr>
              <a:t>Contrast</a:t>
            </a:r>
            <a:endParaRPr lang="en-US" sz="2400" b="1" dirty="0">
              <a:solidFill>
                <a:schemeClr val="bg1"/>
              </a:solidFill>
              <a:latin typeface="Source Sans Pro"/>
              <a:cs typeface="Source Sans Pro"/>
            </a:endParaRPr>
          </a:p>
        </p:txBody>
      </p:sp>
      <p:sp>
        <p:nvSpPr>
          <p:cNvPr id="7" name="TextBox 6"/>
          <p:cNvSpPr txBox="1"/>
          <p:nvPr/>
        </p:nvSpPr>
        <p:spPr>
          <a:xfrm>
            <a:off x="2731306" y="4871712"/>
            <a:ext cx="1781368" cy="461665"/>
          </a:xfrm>
          <a:prstGeom prst="rect">
            <a:avLst/>
          </a:prstGeom>
          <a:solidFill>
            <a:srgbClr val="15A53B"/>
          </a:solidFill>
        </p:spPr>
        <p:txBody>
          <a:bodyPr wrap="square" rtlCol="0">
            <a:spAutoFit/>
          </a:bodyPr>
          <a:lstStyle/>
          <a:p>
            <a:pPr algn="ctr"/>
            <a:r>
              <a:rPr lang="en-US" sz="2400" b="1" dirty="0" smtClean="0">
                <a:solidFill>
                  <a:schemeClr val="bg1"/>
                </a:solidFill>
                <a:latin typeface="Source Sans Pro"/>
                <a:cs typeface="Source Sans Pro"/>
              </a:rPr>
              <a:t>Repetition</a:t>
            </a:r>
            <a:endParaRPr lang="en-US" sz="2400" b="1" dirty="0">
              <a:solidFill>
                <a:schemeClr val="bg1"/>
              </a:solidFill>
              <a:latin typeface="Source Sans Pro"/>
              <a:cs typeface="Source Sans Pro"/>
            </a:endParaRPr>
          </a:p>
        </p:txBody>
      </p:sp>
      <p:sp>
        <p:nvSpPr>
          <p:cNvPr id="8" name="TextBox 7"/>
          <p:cNvSpPr txBox="1"/>
          <p:nvPr/>
        </p:nvSpPr>
        <p:spPr>
          <a:xfrm>
            <a:off x="4818369" y="4871712"/>
            <a:ext cx="1781368" cy="461665"/>
          </a:xfrm>
          <a:prstGeom prst="rect">
            <a:avLst/>
          </a:prstGeom>
          <a:solidFill>
            <a:srgbClr val="15A53B"/>
          </a:solidFill>
        </p:spPr>
        <p:txBody>
          <a:bodyPr wrap="square" rtlCol="0">
            <a:spAutoFit/>
          </a:bodyPr>
          <a:lstStyle/>
          <a:p>
            <a:pPr algn="ctr"/>
            <a:r>
              <a:rPr lang="en-US" sz="2400" b="1" dirty="0" smtClean="0">
                <a:solidFill>
                  <a:schemeClr val="bg1"/>
                </a:solidFill>
                <a:latin typeface="Source Sans Pro"/>
                <a:cs typeface="Source Sans Pro"/>
              </a:rPr>
              <a:t>Alignment</a:t>
            </a:r>
            <a:endParaRPr lang="en-US" sz="2400" b="1" dirty="0">
              <a:solidFill>
                <a:schemeClr val="bg1"/>
              </a:solidFill>
              <a:latin typeface="Source Sans Pro"/>
              <a:cs typeface="Source Sans Pro"/>
            </a:endParaRPr>
          </a:p>
        </p:txBody>
      </p:sp>
      <p:sp>
        <p:nvSpPr>
          <p:cNvPr id="9" name="TextBox 8"/>
          <p:cNvSpPr txBox="1"/>
          <p:nvPr/>
        </p:nvSpPr>
        <p:spPr>
          <a:xfrm>
            <a:off x="6905432" y="4871712"/>
            <a:ext cx="1781368" cy="461665"/>
          </a:xfrm>
          <a:prstGeom prst="rect">
            <a:avLst/>
          </a:prstGeom>
          <a:solidFill>
            <a:srgbClr val="15A53B"/>
          </a:solidFill>
        </p:spPr>
        <p:txBody>
          <a:bodyPr wrap="square" rtlCol="0">
            <a:spAutoFit/>
          </a:bodyPr>
          <a:lstStyle/>
          <a:p>
            <a:pPr algn="ctr"/>
            <a:r>
              <a:rPr lang="en-US" sz="2400" b="1" dirty="0" smtClean="0">
                <a:solidFill>
                  <a:schemeClr val="bg1"/>
                </a:solidFill>
                <a:latin typeface="Source Sans Pro"/>
                <a:cs typeface="Source Sans Pro"/>
              </a:rPr>
              <a:t>Proximity</a:t>
            </a:r>
          </a:p>
        </p:txBody>
      </p:sp>
      <p:pic>
        <p:nvPicPr>
          <p:cNvPr id="10" name="Picture 9" descr="Screen Shot 2013-09-11 at 22.29.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181" y="1881365"/>
            <a:ext cx="1994908" cy="2700925"/>
          </a:xfrm>
          <a:prstGeom prst="rect">
            <a:avLst/>
          </a:prstGeom>
        </p:spPr>
      </p:pic>
      <p:pic>
        <p:nvPicPr>
          <p:cNvPr id="11" name="Picture 10" descr="Screen Shot 2013-09-11 at 22.29.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740" y="1881365"/>
            <a:ext cx="1945570" cy="2664059"/>
          </a:xfrm>
          <a:prstGeom prst="rect">
            <a:avLst/>
          </a:prstGeom>
        </p:spPr>
      </p:pic>
      <p:pic>
        <p:nvPicPr>
          <p:cNvPr id="12" name="Picture 11" descr="Screen Shot 2013-09-11 at 22.2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97" y="1863266"/>
            <a:ext cx="1981414" cy="2682158"/>
          </a:xfrm>
          <a:prstGeom prst="rect">
            <a:avLst/>
          </a:prstGeom>
        </p:spPr>
      </p:pic>
      <p:sp>
        <p:nvSpPr>
          <p:cNvPr id="13" name="TextBox 12"/>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Media</a:t>
            </a:r>
            <a:r>
              <a:rPr lang="en-US" sz="2400" b="1" dirty="0" smtClean="0">
                <a:solidFill>
                  <a:srgbClr val="65C3DF"/>
                </a:solidFill>
                <a:latin typeface="Source Sans Pro Light"/>
                <a:cs typeface="Source Sans Pro Light"/>
              </a:rPr>
              <a:t>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4501070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smtClean="0"/>
              <a:t>Messenger</a:t>
            </a:r>
            <a:endParaRPr lang="en-US" sz="5400" dirty="0"/>
          </a:p>
        </p:txBody>
      </p:sp>
    </p:spTree>
    <p:extLst>
      <p:ext uri="{BB962C8B-B14F-4D97-AF65-F5344CB8AC3E}">
        <p14:creationId xmlns:p14="http://schemas.microsoft.com/office/powerpoint/2010/main" val="21447756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Nonverbal Magic</a:t>
            </a:r>
            <a:endParaRPr lang="en-US" dirty="0"/>
          </a:p>
        </p:txBody>
      </p:sp>
      <p:sp>
        <p:nvSpPr>
          <p:cNvPr id="4" name="TextBox 3"/>
          <p:cNvSpPr txBox="1"/>
          <p:nvPr/>
        </p:nvSpPr>
        <p:spPr>
          <a:xfrm>
            <a:off x="3033854" y="1861623"/>
            <a:ext cx="329916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Eyes</a:t>
            </a:r>
          </a:p>
        </p:txBody>
      </p:sp>
      <p:sp>
        <p:nvSpPr>
          <p:cNvPr id="5" name="TextBox 4"/>
          <p:cNvSpPr txBox="1"/>
          <p:nvPr/>
        </p:nvSpPr>
        <p:spPr>
          <a:xfrm>
            <a:off x="3033854" y="2719364"/>
            <a:ext cx="329916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Standing</a:t>
            </a:r>
          </a:p>
        </p:txBody>
      </p:sp>
      <p:sp>
        <p:nvSpPr>
          <p:cNvPr id="6" name="TextBox 5"/>
          <p:cNvSpPr txBox="1"/>
          <p:nvPr/>
        </p:nvSpPr>
        <p:spPr>
          <a:xfrm>
            <a:off x="3033854" y="3577105"/>
            <a:ext cx="329916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Time</a:t>
            </a:r>
          </a:p>
        </p:txBody>
      </p:sp>
      <p:sp>
        <p:nvSpPr>
          <p:cNvPr id="7" name="TextBox 6"/>
          <p:cNvSpPr txBox="1"/>
          <p:nvPr/>
        </p:nvSpPr>
        <p:spPr>
          <a:xfrm>
            <a:off x="3033854" y="4434846"/>
            <a:ext cx="329916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Transitions</a:t>
            </a:r>
          </a:p>
        </p:txBody>
      </p:sp>
      <p:sp>
        <p:nvSpPr>
          <p:cNvPr id="8" name="TextBox 7"/>
          <p:cNvSpPr txBox="1"/>
          <p:nvPr/>
        </p:nvSpPr>
        <p:spPr>
          <a:xfrm>
            <a:off x="3033854" y="5292586"/>
            <a:ext cx="3299169" cy="646331"/>
          </a:xfrm>
          <a:prstGeom prst="rect">
            <a:avLst/>
          </a:prstGeom>
          <a:solidFill>
            <a:srgbClr val="FD902E"/>
          </a:solidFill>
        </p:spPr>
        <p:txBody>
          <a:bodyPr wrap="square" rtlCol="0">
            <a:spAutoFit/>
          </a:bodyPr>
          <a:lstStyle/>
          <a:p>
            <a:pPr algn="ctr"/>
            <a:r>
              <a:rPr lang="en-US" sz="3600" b="1" dirty="0" smtClean="0">
                <a:solidFill>
                  <a:schemeClr val="bg1"/>
                </a:solidFill>
                <a:latin typeface="Source Sans Pro"/>
                <a:cs typeface="Source Sans Pro"/>
              </a:rPr>
              <a:t>Don’t Panic</a:t>
            </a:r>
          </a:p>
        </p:txBody>
      </p:sp>
      <p:sp>
        <p:nvSpPr>
          <p:cNvPr id="9" name="TextBox 8"/>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a:t>
            </a:r>
            <a:r>
              <a:rPr lang="en-US" sz="2400" b="1" dirty="0" smtClean="0">
                <a:solidFill>
                  <a:srgbClr val="FFFFFF"/>
                </a:solidFill>
                <a:latin typeface="Source Sans Pro Light"/>
                <a:cs typeface="Source Sans Pro Light"/>
              </a:rPr>
              <a:t>Messenger</a:t>
            </a:r>
            <a:endParaRPr lang="en-US" sz="2400" b="1" dirty="0">
              <a:solidFill>
                <a:srgbClr val="FFFFFF"/>
              </a:solidFill>
              <a:latin typeface="Source Sans Pro Light"/>
              <a:cs typeface="Source Sans Pro Light"/>
            </a:endParaRPr>
          </a:p>
        </p:txBody>
      </p:sp>
    </p:spTree>
    <p:extLst>
      <p:ext uri="{BB962C8B-B14F-4D97-AF65-F5344CB8AC3E}">
        <p14:creationId xmlns:p14="http://schemas.microsoft.com/office/powerpoint/2010/main" val="3431347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_______ Makes Perfect</a:t>
            </a:r>
            <a:endParaRPr lang="en-US" dirty="0"/>
          </a:p>
        </p:txBody>
      </p:sp>
      <p:sp>
        <p:nvSpPr>
          <p:cNvPr id="4" name="TextBox 3"/>
          <p:cNvSpPr txBox="1"/>
          <p:nvPr/>
        </p:nvSpPr>
        <p:spPr>
          <a:xfrm>
            <a:off x="1916852" y="2184788"/>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Rehearse</a:t>
            </a:r>
          </a:p>
        </p:txBody>
      </p:sp>
      <p:sp>
        <p:nvSpPr>
          <p:cNvPr id="5" name="TextBox 4"/>
          <p:cNvSpPr txBox="1"/>
          <p:nvPr/>
        </p:nvSpPr>
        <p:spPr>
          <a:xfrm>
            <a:off x="1916852" y="3097441"/>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Get feedback</a:t>
            </a:r>
          </a:p>
        </p:txBody>
      </p:sp>
      <p:sp>
        <p:nvSpPr>
          <p:cNvPr id="6" name="TextBox 5"/>
          <p:cNvSpPr txBox="1"/>
          <p:nvPr/>
        </p:nvSpPr>
        <p:spPr>
          <a:xfrm>
            <a:off x="1916852" y="4010094"/>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Test equipment</a:t>
            </a: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a:t>
            </a:r>
            <a:r>
              <a:rPr lang="en-US" sz="2400" b="1" dirty="0" smtClean="0">
                <a:solidFill>
                  <a:srgbClr val="FFFFFF"/>
                </a:solidFill>
                <a:latin typeface="Source Sans Pro Light"/>
                <a:cs typeface="Source Sans Pro Light"/>
              </a:rPr>
              <a:t>Messenger</a:t>
            </a:r>
            <a:endParaRPr lang="en-US" sz="2400" b="1" dirty="0">
              <a:solidFill>
                <a:srgbClr val="FFFFFF"/>
              </a:solidFill>
              <a:latin typeface="Source Sans Pro Light"/>
              <a:cs typeface="Source Sans Pro Light"/>
            </a:endParaRPr>
          </a:p>
        </p:txBody>
      </p:sp>
    </p:spTree>
    <p:extLst>
      <p:ext uri="{BB962C8B-B14F-4D97-AF65-F5344CB8AC3E}">
        <p14:creationId xmlns:p14="http://schemas.microsoft.com/office/powerpoint/2010/main" val="997606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Three </a:t>
            </a:r>
            <a:r>
              <a:rPr lang="en-US" dirty="0" err="1" smtClean="0"/>
              <a:t>Ms</a:t>
            </a:r>
            <a:endParaRPr lang="en-US" dirty="0"/>
          </a:p>
        </p:txBody>
      </p:sp>
      <p:sp>
        <p:nvSpPr>
          <p:cNvPr id="4" name="TextBox 3"/>
          <p:cNvSpPr txBox="1"/>
          <p:nvPr/>
        </p:nvSpPr>
        <p:spPr>
          <a:xfrm>
            <a:off x="2662293" y="2014814"/>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Message</a:t>
            </a:r>
            <a:endParaRPr lang="en-US" sz="4400" b="1" dirty="0">
              <a:solidFill>
                <a:schemeClr val="bg1"/>
              </a:solidFill>
              <a:latin typeface="Source Sans Pro"/>
              <a:cs typeface="Source Sans Pro"/>
            </a:endParaRPr>
          </a:p>
        </p:txBody>
      </p:sp>
      <p:sp>
        <p:nvSpPr>
          <p:cNvPr id="5" name="TextBox 4"/>
          <p:cNvSpPr txBox="1"/>
          <p:nvPr/>
        </p:nvSpPr>
        <p:spPr>
          <a:xfrm>
            <a:off x="2662293" y="2954734"/>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Media</a:t>
            </a:r>
            <a:endParaRPr lang="en-US" sz="4400" b="1" dirty="0">
              <a:solidFill>
                <a:schemeClr val="bg1"/>
              </a:solidFill>
              <a:latin typeface="Source Sans Pro"/>
              <a:cs typeface="Source Sans Pro"/>
            </a:endParaRPr>
          </a:p>
        </p:txBody>
      </p:sp>
      <p:sp>
        <p:nvSpPr>
          <p:cNvPr id="6" name="TextBox 5"/>
          <p:cNvSpPr txBox="1"/>
          <p:nvPr/>
        </p:nvSpPr>
        <p:spPr>
          <a:xfrm>
            <a:off x="2662293" y="3914897"/>
            <a:ext cx="3810254" cy="769441"/>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Messenger</a:t>
            </a:r>
            <a:endParaRPr lang="en-US" sz="4400" b="1" dirty="0">
              <a:solidFill>
                <a:schemeClr val="bg1"/>
              </a:solidFill>
              <a:latin typeface="Source Sans Pro"/>
              <a:cs typeface="Source Sans Pro"/>
            </a:endParaRP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FFFFFF"/>
                </a:solidFill>
                <a:latin typeface="Source Sans Pro Light"/>
                <a:cs typeface="Source Sans Pro Light"/>
              </a:rPr>
              <a:t>The Conundrum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9224670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 Tricks</a:t>
            </a:r>
            <a:endParaRPr lang="en-US" dirty="0"/>
          </a:p>
        </p:txBody>
      </p:sp>
      <p:sp>
        <p:nvSpPr>
          <p:cNvPr id="4" name="TextBox 3"/>
          <p:cNvSpPr txBox="1"/>
          <p:nvPr/>
        </p:nvSpPr>
        <p:spPr>
          <a:xfrm>
            <a:off x="1916852" y="2184788"/>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Jump to slide</a:t>
            </a:r>
          </a:p>
        </p:txBody>
      </p:sp>
      <p:sp>
        <p:nvSpPr>
          <p:cNvPr id="5" name="TextBox 4"/>
          <p:cNvSpPr txBox="1"/>
          <p:nvPr/>
        </p:nvSpPr>
        <p:spPr>
          <a:xfrm>
            <a:off x="1916852" y="3125129"/>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Blank screen</a:t>
            </a:r>
          </a:p>
        </p:txBody>
      </p:sp>
      <p:sp>
        <p:nvSpPr>
          <p:cNvPr id="6" name="TextBox 5"/>
          <p:cNvSpPr txBox="1"/>
          <p:nvPr/>
        </p:nvSpPr>
        <p:spPr>
          <a:xfrm>
            <a:off x="1916852" y="4065470"/>
            <a:ext cx="5313349" cy="646331"/>
          </a:xfrm>
          <a:prstGeom prst="rect">
            <a:avLst/>
          </a:prstGeom>
          <a:solidFill>
            <a:srgbClr val="15A53B"/>
          </a:solidFill>
        </p:spPr>
        <p:txBody>
          <a:bodyPr wrap="square" rtlCol="0">
            <a:spAutoFit/>
          </a:bodyPr>
          <a:lstStyle/>
          <a:p>
            <a:pPr algn="ctr"/>
            <a:r>
              <a:rPr lang="en-US" sz="3600" b="1" dirty="0" smtClean="0">
                <a:solidFill>
                  <a:schemeClr val="bg1"/>
                </a:solidFill>
                <a:latin typeface="Source Sans Pro"/>
                <a:cs typeface="Source Sans Pro"/>
              </a:rPr>
              <a:t>Presenter view</a:t>
            </a:r>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a:t>
            </a:r>
            <a:r>
              <a:rPr lang="en-US" sz="2400" b="1" dirty="0" smtClean="0">
                <a:solidFill>
                  <a:srgbClr val="FFFFFF"/>
                </a:solidFill>
                <a:latin typeface="Source Sans Pro Light"/>
                <a:cs typeface="Source Sans Pro Light"/>
              </a:rPr>
              <a:t>Messenger</a:t>
            </a:r>
            <a:endParaRPr lang="en-US" sz="2400" b="1" dirty="0">
              <a:solidFill>
                <a:srgbClr val="FFFFFF"/>
              </a:solidFill>
              <a:latin typeface="Source Sans Pro Light"/>
              <a:cs typeface="Source Sans Pro Light"/>
            </a:endParaRPr>
          </a:p>
        </p:txBody>
      </p:sp>
    </p:spTree>
    <p:extLst>
      <p:ext uri="{BB962C8B-B14F-4D97-AF65-F5344CB8AC3E}">
        <p14:creationId xmlns:p14="http://schemas.microsoft.com/office/powerpoint/2010/main" val="373590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smtClean="0"/>
              <a:t>Conclusion</a:t>
            </a:r>
            <a:endParaRPr lang="en-US" sz="5400" dirty="0"/>
          </a:p>
        </p:txBody>
      </p:sp>
    </p:spTree>
    <p:extLst>
      <p:ext uri="{BB962C8B-B14F-4D97-AF65-F5344CB8AC3E}">
        <p14:creationId xmlns:p14="http://schemas.microsoft.com/office/powerpoint/2010/main" val="38524699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Storytelling is hard</a:t>
            </a:r>
            <a:endParaRPr lang="en-US" dirty="0"/>
          </a:p>
        </p:txBody>
      </p:sp>
      <p:sp>
        <p:nvSpPr>
          <p:cNvPr id="4" name="TextBox 3"/>
          <p:cNvSpPr txBox="1"/>
          <p:nvPr/>
        </p:nvSpPr>
        <p:spPr>
          <a:xfrm>
            <a:off x="2344772" y="1812096"/>
            <a:ext cx="4433084" cy="1323439"/>
          </a:xfrm>
          <a:prstGeom prst="rect">
            <a:avLst/>
          </a:prstGeom>
          <a:solidFill>
            <a:srgbClr val="FD902E"/>
          </a:solidFill>
        </p:spPr>
        <p:txBody>
          <a:bodyPr wrap="square" rtlCol="0">
            <a:spAutoFit/>
          </a:bodyPr>
          <a:lstStyle/>
          <a:p>
            <a:pPr algn="ctr"/>
            <a:r>
              <a:rPr lang="en-US" sz="4000" b="1" dirty="0" smtClean="0">
                <a:solidFill>
                  <a:schemeClr val="bg1"/>
                </a:solidFill>
                <a:latin typeface="Source Sans Pro"/>
                <a:cs typeface="Source Sans Pro"/>
              </a:rPr>
              <a:t>Nuance &amp; Complication</a:t>
            </a:r>
            <a:endParaRPr lang="en-US" sz="4000" b="1" dirty="0">
              <a:solidFill>
                <a:schemeClr val="bg1"/>
              </a:solidFill>
              <a:latin typeface="Source Sans Pro"/>
              <a:cs typeface="Source Sans Pro"/>
            </a:endParaRPr>
          </a:p>
        </p:txBody>
      </p:sp>
      <p:sp>
        <p:nvSpPr>
          <p:cNvPr id="5" name="TextBox 4"/>
          <p:cNvSpPr txBox="1"/>
          <p:nvPr/>
        </p:nvSpPr>
        <p:spPr>
          <a:xfrm>
            <a:off x="2344772" y="3470347"/>
            <a:ext cx="4433084" cy="1323439"/>
          </a:xfrm>
          <a:prstGeom prst="rect">
            <a:avLst/>
          </a:prstGeom>
          <a:solidFill>
            <a:srgbClr val="15A53B"/>
          </a:solidFill>
        </p:spPr>
        <p:txBody>
          <a:bodyPr wrap="square" rtlCol="0">
            <a:spAutoFit/>
          </a:bodyPr>
          <a:lstStyle/>
          <a:p>
            <a:pPr algn="ctr"/>
            <a:r>
              <a:rPr lang="en-US" sz="4000" b="1" dirty="0" smtClean="0">
                <a:solidFill>
                  <a:schemeClr val="bg1"/>
                </a:solidFill>
                <a:latin typeface="Source Sans Pro"/>
                <a:cs typeface="Source Sans Pro"/>
              </a:rPr>
              <a:t>Comprehension &amp; Memorability</a:t>
            </a:r>
            <a:endParaRPr lang="en-US" sz="4000" b="1" dirty="0">
              <a:solidFill>
                <a:schemeClr val="bg1"/>
              </a:solidFill>
              <a:latin typeface="Source Sans Pro"/>
              <a:cs typeface="Source Sans Pro"/>
            </a:endParaRPr>
          </a:p>
        </p:txBody>
      </p:sp>
      <p:sp>
        <p:nvSpPr>
          <p:cNvPr id="6" name="TextBox 5"/>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
        <p:nvSpPr>
          <p:cNvPr id="7" name="TextBox 6"/>
          <p:cNvSpPr txBox="1"/>
          <p:nvPr/>
        </p:nvSpPr>
        <p:spPr>
          <a:xfrm>
            <a:off x="2344772" y="5189185"/>
            <a:ext cx="4433084" cy="707886"/>
          </a:xfrm>
          <a:prstGeom prst="rect">
            <a:avLst/>
          </a:prstGeom>
          <a:solidFill>
            <a:srgbClr val="65C3DF"/>
          </a:solidFill>
        </p:spPr>
        <p:txBody>
          <a:bodyPr wrap="square" rtlCol="0">
            <a:spAutoFit/>
          </a:bodyPr>
          <a:lstStyle/>
          <a:p>
            <a:pPr algn="ctr"/>
            <a:r>
              <a:rPr lang="en-US" sz="4000" b="1" dirty="0" smtClean="0">
                <a:solidFill>
                  <a:schemeClr val="bg1"/>
                </a:solidFill>
                <a:latin typeface="Source Sans Pro"/>
                <a:cs typeface="Source Sans Pro"/>
              </a:rPr>
              <a:t>It’s easy to be lazy</a:t>
            </a:r>
            <a:endParaRPr lang="en-US" sz="4000" b="1" dirty="0">
              <a:solidFill>
                <a:schemeClr val="bg1"/>
              </a:solidFill>
              <a:latin typeface="Source Sans Pro"/>
              <a:cs typeface="Source Sans Pro"/>
            </a:endParaRPr>
          </a:p>
        </p:txBody>
      </p:sp>
    </p:spTree>
    <p:extLst>
      <p:ext uri="{BB962C8B-B14F-4D97-AF65-F5344CB8AC3E}">
        <p14:creationId xmlns:p14="http://schemas.microsoft.com/office/powerpoint/2010/main" val="2055302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1849561"/>
            <a:ext cx="9144000" cy="2160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smtClean="0"/>
              <a:t>Go forth and tell amazing stories</a:t>
            </a:r>
            <a:endParaRPr lang="en-US" sz="5400" dirty="0"/>
          </a:p>
        </p:txBody>
      </p:sp>
    </p:spTree>
    <p:extLst>
      <p:ext uri="{BB962C8B-B14F-4D97-AF65-F5344CB8AC3E}">
        <p14:creationId xmlns:p14="http://schemas.microsoft.com/office/powerpoint/2010/main" val="109681838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6D97"/>
        </a:solidFill>
        <a:effectLst/>
      </p:bgPr>
    </p:bg>
    <p:spTree>
      <p:nvGrpSpPr>
        <p:cNvPr id="1" name=""/>
        <p:cNvGrpSpPr/>
        <p:nvPr/>
      </p:nvGrpSpPr>
      <p:grpSpPr>
        <a:xfrm>
          <a:off x="0" y="0"/>
          <a:ext cx="0" cy="0"/>
          <a:chOff x="0" y="0"/>
          <a:chExt cx="0" cy="0"/>
        </a:xfrm>
      </p:grpSpPr>
      <p:sp>
        <p:nvSpPr>
          <p:cNvPr id="4" name="Rectangle 3"/>
          <p:cNvSpPr/>
          <p:nvPr/>
        </p:nvSpPr>
        <p:spPr>
          <a:xfrm>
            <a:off x="0" y="2259035"/>
            <a:ext cx="9144000" cy="13414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ctrTitle"/>
          </p:nvPr>
        </p:nvSpPr>
        <p:spPr/>
        <p:txBody>
          <a:bodyPr>
            <a:noAutofit/>
          </a:bodyPr>
          <a:lstStyle/>
          <a:p>
            <a:r>
              <a:rPr lang="en-US" sz="5400" dirty="0" smtClean="0"/>
              <a:t>Message</a:t>
            </a:r>
            <a:endParaRPr lang="en-US" sz="5400" dirty="0"/>
          </a:p>
        </p:txBody>
      </p:sp>
    </p:spTree>
    <p:extLst>
      <p:ext uri="{BB962C8B-B14F-4D97-AF65-F5344CB8AC3E}">
        <p14:creationId xmlns:p14="http://schemas.microsoft.com/office/powerpoint/2010/main" val="38868968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70040" y="735914"/>
            <a:ext cx="5210025"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What are your favorite stories?</a:t>
            </a:r>
            <a:endParaRPr lang="en-US" sz="4400" b="1" dirty="0">
              <a:solidFill>
                <a:schemeClr val="bg1"/>
              </a:solidFill>
              <a:latin typeface="Source Sans Pro"/>
              <a:cs typeface="Source Sans Pro"/>
            </a:endParaRPr>
          </a:p>
        </p:txBody>
      </p:sp>
      <p:sp>
        <p:nvSpPr>
          <p:cNvPr id="6" name="TextBox 5"/>
          <p:cNvSpPr txBox="1"/>
          <p:nvPr/>
        </p:nvSpPr>
        <p:spPr>
          <a:xfrm>
            <a:off x="1970040" y="2599866"/>
            <a:ext cx="5210025"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Why are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they so great?</a:t>
            </a:r>
            <a:endParaRPr lang="en-US" sz="4400" b="1" dirty="0">
              <a:solidFill>
                <a:schemeClr val="bg1"/>
              </a:solidFill>
              <a:latin typeface="Source Sans Pro"/>
              <a:cs typeface="Source Sans Pro"/>
            </a:endParaRPr>
          </a:p>
        </p:txBody>
      </p:sp>
      <p:sp>
        <p:nvSpPr>
          <p:cNvPr id="10" name="TextBox 9"/>
          <p:cNvSpPr txBox="1"/>
          <p:nvPr/>
        </p:nvSpPr>
        <p:spPr>
          <a:xfrm>
            <a:off x="1970040" y="4463818"/>
            <a:ext cx="5210025" cy="1446550"/>
          </a:xfrm>
          <a:prstGeom prst="rect">
            <a:avLst/>
          </a:prstGeom>
          <a:solidFill>
            <a:srgbClr val="15A53B"/>
          </a:solidFill>
        </p:spPr>
        <p:txBody>
          <a:bodyPr wrap="square" rtlCol="0">
            <a:spAutoFit/>
          </a:bodyPr>
          <a:lstStyle/>
          <a:p>
            <a:pPr algn="ctr"/>
            <a:r>
              <a:rPr lang="en-US" sz="4400" b="1" dirty="0" smtClean="0">
                <a:solidFill>
                  <a:schemeClr val="bg1"/>
                </a:solidFill>
                <a:latin typeface="Source Sans Pro"/>
                <a:cs typeface="Source Sans Pro"/>
              </a:rPr>
              <a:t>Why do people </a:t>
            </a:r>
            <a:br>
              <a:rPr lang="en-US" sz="4400" b="1" dirty="0" smtClean="0">
                <a:solidFill>
                  <a:schemeClr val="bg1"/>
                </a:solidFill>
                <a:latin typeface="Source Sans Pro"/>
                <a:cs typeface="Source Sans Pro"/>
              </a:rPr>
            </a:br>
            <a:r>
              <a:rPr lang="en-US" sz="4400" b="1" dirty="0" smtClean="0">
                <a:solidFill>
                  <a:schemeClr val="bg1"/>
                </a:solidFill>
                <a:latin typeface="Source Sans Pro"/>
                <a:cs typeface="Source Sans Pro"/>
              </a:rPr>
              <a:t>like stories?</a:t>
            </a:r>
            <a:endParaRPr lang="en-US" sz="4400" b="1" dirty="0">
              <a:solidFill>
                <a:schemeClr val="bg1"/>
              </a:solidFill>
              <a:latin typeface="Source Sans Pro"/>
              <a:cs typeface="Source Sans Pro"/>
            </a:endParaRPr>
          </a:p>
        </p:txBody>
      </p:sp>
      <p:sp>
        <p:nvSpPr>
          <p:cNvPr id="11" name="TextBox 10"/>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20829191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5749" y="2298012"/>
            <a:ext cx="4543029" cy="2258113"/>
          </a:xfrm>
          <a:prstGeom prst="rect">
            <a:avLst/>
          </a:prstGeom>
        </p:spPr>
      </p:pic>
      <p:pic>
        <p:nvPicPr>
          <p:cNvPr id="4" name="Picture 3"/>
          <p:cNvPicPr>
            <a:picLocks noChangeAspect="1"/>
          </p:cNvPicPr>
          <p:nvPr/>
        </p:nvPicPr>
        <p:blipFill>
          <a:blip r:embed="rId3"/>
          <a:stretch>
            <a:fillRect/>
          </a:stretch>
        </p:blipFill>
        <p:spPr>
          <a:xfrm>
            <a:off x="5018260" y="1901137"/>
            <a:ext cx="3808239" cy="3750363"/>
          </a:xfrm>
          <a:prstGeom prst="rect">
            <a:avLst/>
          </a:prstGeom>
        </p:spPr>
      </p:pic>
      <p:sp>
        <p:nvSpPr>
          <p:cNvPr id="5" name="Title 4"/>
          <p:cNvSpPr>
            <a:spLocks noGrp="1"/>
          </p:cNvSpPr>
          <p:nvPr>
            <p:ph type="title"/>
          </p:nvPr>
        </p:nvSpPr>
        <p:spPr/>
        <p:txBody>
          <a:bodyPr/>
          <a:lstStyle/>
          <a:p>
            <a:r>
              <a:rPr lang="en-US" dirty="0" smtClean="0"/>
              <a:t>Narrative structures</a:t>
            </a:r>
            <a:endParaRPr lang="en-US" dirty="0"/>
          </a:p>
        </p:txBody>
      </p:sp>
      <p:sp>
        <p:nvSpPr>
          <p:cNvPr id="7" name="TextBox 6"/>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39431203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9037" t="5118" r="7310" b="7086"/>
          <a:stretch/>
        </p:blipFill>
        <p:spPr>
          <a:xfrm>
            <a:off x="126999" y="1809749"/>
            <a:ext cx="4323411" cy="4000500"/>
          </a:xfrm>
          <a:prstGeom prst="rect">
            <a:avLst/>
          </a:prstGeom>
        </p:spPr>
      </p:pic>
      <p:pic>
        <p:nvPicPr>
          <p:cNvPr id="9" name="Picture 8"/>
          <p:cNvPicPr>
            <a:picLocks noChangeAspect="1"/>
          </p:cNvPicPr>
          <p:nvPr/>
        </p:nvPicPr>
        <p:blipFill>
          <a:blip r:embed="rId4"/>
          <a:stretch>
            <a:fillRect/>
          </a:stretch>
        </p:blipFill>
        <p:spPr>
          <a:xfrm>
            <a:off x="4571999" y="1809749"/>
            <a:ext cx="4508501" cy="4032251"/>
          </a:xfrm>
          <a:prstGeom prst="rect">
            <a:avLst/>
          </a:prstGeom>
        </p:spPr>
      </p:pic>
      <p:sp>
        <p:nvSpPr>
          <p:cNvPr id="10" name="Title 9"/>
          <p:cNvSpPr>
            <a:spLocks noGrp="1"/>
          </p:cNvSpPr>
          <p:nvPr>
            <p:ph type="title"/>
          </p:nvPr>
        </p:nvSpPr>
        <p:spPr/>
        <p:txBody>
          <a:bodyPr/>
          <a:lstStyle/>
          <a:p>
            <a:r>
              <a:rPr lang="en-US" dirty="0" smtClean="0"/>
              <a:t>Speech structures</a:t>
            </a:r>
            <a:endParaRPr lang="en-US" dirty="0"/>
          </a:p>
        </p:txBody>
      </p:sp>
      <p:sp>
        <p:nvSpPr>
          <p:cNvPr id="12" name="TextBox 11"/>
          <p:cNvSpPr txBox="1"/>
          <p:nvPr/>
        </p:nvSpPr>
        <p:spPr>
          <a:xfrm>
            <a:off x="457200" y="6310858"/>
            <a:ext cx="8229600" cy="461665"/>
          </a:xfrm>
          <a:prstGeom prst="rect">
            <a:avLst/>
          </a:prstGeom>
          <a:noFill/>
        </p:spPr>
        <p:txBody>
          <a:bodyPr wrap="square" rtlCol="0">
            <a:spAutoFit/>
          </a:bodyPr>
          <a:lstStyle/>
          <a:p>
            <a:pPr algn="ctr"/>
            <a:r>
              <a:rPr lang="en-US" sz="2400" b="1" dirty="0" smtClean="0">
                <a:solidFill>
                  <a:srgbClr val="65C3DF"/>
                </a:solidFill>
                <a:latin typeface="Source Sans Pro Light"/>
                <a:cs typeface="Source Sans Pro Light"/>
              </a:rPr>
              <a:t>The Conundrum  |</a:t>
            </a:r>
            <a:r>
              <a:rPr lang="en-US" sz="2400" b="1" dirty="0" smtClean="0">
                <a:solidFill>
                  <a:srgbClr val="FFFFFF"/>
                </a:solidFill>
                <a:latin typeface="Source Sans Pro Light"/>
                <a:cs typeface="Source Sans Pro Light"/>
              </a:rPr>
              <a:t>  </a:t>
            </a:r>
            <a:r>
              <a:rPr lang="en-US" sz="2400" b="1" dirty="0" smtClean="0">
                <a:solidFill>
                  <a:schemeClr val="bg1"/>
                </a:solidFill>
                <a:latin typeface="Source Sans Pro Light"/>
                <a:cs typeface="Source Sans Pro Light"/>
              </a:rPr>
              <a:t>Message</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a:t>
            </a:r>
            <a:r>
              <a:rPr lang="en-US" sz="2400" b="1" dirty="0" smtClean="0">
                <a:solidFill>
                  <a:srgbClr val="FFFFFF"/>
                </a:solidFill>
                <a:latin typeface="Source Sans Pro Light"/>
                <a:cs typeface="Source Sans Pro Light"/>
              </a:rPr>
              <a:t>  </a:t>
            </a:r>
            <a:r>
              <a:rPr lang="en-US" sz="2400" b="1" dirty="0" smtClean="0">
                <a:solidFill>
                  <a:srgbClr val="65C3DF"/>
                </a:solidFill>
                <a:latin typeface="Source Sans Pro Light"/>
                <a:cs typeface="Source Sans Pro Light"/>
              </a:rPr>
              <a:t>Media  |  Messenger</a:t>
            </a:r>
            <a:endParaRPr lang="en-US" sz="2400" b="1" dirty="0">
              <a:solidFill>
                <a:srgbClr val="65C3DF"/>
              </a:solidFill>
              <a:latin typeface="Source Sans Pro Light"/>
              <a:cs typeface="Source Sans Pro Light"/>
            </a:endParaRPr>
          </a:p>
        </p:txBody>
      </p:sp>
    </p:spTree>
    <p:extLst>
      <p:ext uri="{BB962C8B-B14F-4D97-AF65-F5344CB8AC3E}">
        <p14:creationId xmlns:p14="http://schemas.microsoft.com/office/powerpoint/2010/main" val="1798839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6374" y="398781"/>
            <a:ext cx="2720417" cy="2696843"/>
          </a:xfrm>
          <a:prstGeom prst="rect">
            <a:avLst/>
          </a:prstGeom>
        </p:spPr>
      </p:pic>
      <p:pic>
        <p:nvPicPr>
          <p:cNvPr id="4" name="Picture 3"/>
          <p:cNvPicPr>
            <a:picLocks noChangeAspect="1"/>
          </p:cNvPicPr>
          <p:nvPr/>
        </p:nvPicPr>
        <p:blipFill>
          <a:blip r:embed="rId3"/>
          <a:stretch>
            <a:fillRect/>
          </a:stretch>
        </p:blipFill>
        <p:spPr>
          <a:xfrm>
            <a:off x="4570233" y="3254374"/>
            <a:ext cx="3088827" cy="2849098"/>
          </a:xfrm>
          <a:prstGeom prst="rect">
            <a:avLst/>
          </a:prstGeom>
        </p:spPr>
      </p:pic>
      <p:pic>
        <p:nvPicPr>
          <p:cNvPr id="5" name="Picture 4"/>
          <p:cNvPicPr>
            <a:picLocks noChangeAspect="1"/>
          </p:cNvPicPr>
          <p:nvPr/>
        </p:nvPicPr>
        <p:blipFill>
          <a:blip r:embed="rId4"/>
          <a:stretch>
            <a:fillRect/>
          </a:stretch>
        </p:blipFill>
        <p:spPr>
          <a:xfrm>
            <a:off x="4570234" y="398781"/>
            <a:ext cx="3088827" cy="2693387"/>
          </a:xfrm>
          <a:prstGeom prst="rect">
            <a:avLst/>
          </a:prstGeom>
        </p:spPr>
      </p:pic>
      <p:pic>
        <p:nvPicPr>
          <p:cNvPr id="6" name="Picture 5"/>
          <p:cNvPicPr>
            <a:picLocks noChangeAspect="1"/>
          </p:cNvPicPr>
          <p:nvPr/>
        </p:nvPicPr>
        <p:blipFill>
          <a:blip r:embed="rId5"/>
          <a:stretch>
            <a:fillRect/>
          </a:stretch>
        </p:blipFill>
        <p:spPr>
          <a:xfrm>
            <a:off x="1238249" y="3254374"/>
            <a:ext cx="2958542" cy="2842870"/>
          </a:xfrm>
          <a:prstGeom prst="rect">
            <a:avLst/>
          </a:prstGeom>
        </p:spPr>
      </p:pic>
    </p:spTree>
    <p:extLst>
      <p:ext uri="{BB962C8B-B14F-4D97-AF65-F5344CB8AC3E}">
        <p14:creationId xmlns:p14="http://schemas.microsoft.com/office/powerpoint/2010/main" val="41818550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595</TotalTime>
  <Words>1282</Words>
  <Application>Microsoft Macintosh PowerPoint</Application>
  <PresentationFormat>On-screen Show (4:3)</PresentationFormat>
  <Paragraphs>205</Paragraphs>
  <Slides>43</Slides>
  <Notes>25</Notes>
  <HiddenSlides>0</HiddenSlides>
  <MMClips>0</MMClips>
  <ScaleCrop>false</ScaleCrop>
  <HeadingPairs>
    <vt:vector size="4" baseType="variant">
      <vt:variant>
        <vt:lpstr>Theme</vt:lpstr>
      </vt:variant>
      <vt:variant>
        <vt:i4>3</vt:i4>
      </vt:variant>
      <vt:variant>
        <vt:lpstr>Slide Titles</vt:lpstr>
      </vt:variant>
      <vt:variant>
        <vt:i4>43</vt:i4>
      </vt:variant>
    </vt:vector>
  </HeadingPairs>
  <TitlesOfParts>
    <vt:vector size="46" baseType="lpstr">
      <vt:lpstr>Office Theme</vt:lpstr>
      <vt:lpstr>1_Office Theme</vt:lpstr>
      <vt:lpstr>2_Office Theme</vt:lpstr>
      <vt:lpstr>Telling Stories  with Data</vt:lpstr>
      <vt:lpstr>PowerPoint Presentation</vt:lpstr>
      <vt:lpstr>The Conundrum</vt:lpstr>
      <vt:lpstr>The Three Ms</vt:lpstr>
      <vt:lpstr>Message</vt:lpstr>
      <vt:lpstr>PowerPoint Presentation</vt:lpstr>
      <vt:lpstr>Narrative structures</vt:lpstr>
      <vt:lpstr>Speech structures</vt:lpstr>
      <vt:lpstr>PowerPoint Presentation</vt:lpstr>
      <vt:lpstr>PowerPoint Presentation</vt:lpstr>
      <vt:lpstr>PowerPoint Presentation</vt:lpstr>
      <vt:lpstr>Issues of translation</vt:lpstr>
      <vt:lpstr>PowerPoint Presentation</vt:lpstr>
      <vt:lpstr>Cardinal rules</vt:lpstr>
      <vt:lpstr>Too much data</vt:lpstr>
      <vt:lpstr>Getting better…</vt:lpstr>
      <vt:lpstr>Tell a story</vt:lpstr>
      <vt:lpstr>Stories are memorable</vt:lpstr>
      <vt:lpstr>PowerPoint Presentation</vt:lpstr>
      <vt:lpstr>Ethical problems with storytelling</vt:lpstr>
      <vt:lpstr>Conflicting goals</vt:lpstr>
      <vt:lpstr>Media</vt:lpstr>
      <vt:lpstr>Don’t use crutches</vt:lpstr>
      <vt:lpstr>General Slide Guidelines</vt:lpstr>
      <vt:lpstr>Oh CRAP!</vt:lpstr>
      <vt:lpstr>Contrast</vt:lpstr>
      <vt:lpstr>Contrast: Type</vt:lpstr>
      <vt:lpstr>Contrast: Color</vt:lpstr>
      <vt:lpstr>PowerPoint Presentation</vt:lpstr>
      <vt:lpstr>Repetition</vt:lpstr>
      <vt:lpstr>PowerPoint Presentation</vt:lpstr>
      <vt:lpstr>Alignment</vt:lpstr>
      <vt:lpstr>PowerPoint Presentation</vt:lpstr>
      <vt:lpstr>Proximity</vt:lpstr>
      <vt:lpstr>PowerPoint Presentation</vt:lpstr>
      <vt:lpstr>Review</vt:lpstr>
      <vt:lpstr>Messenger</vt:lpstr>
      <vt:lpstr>Nonverbal Magic</vt:lpstr>
      <vt:lpstr>_______ Makes Perfect</vt:lpstr>
      <vt:lpstr>Smooth Tricks</vt:lpstr>
      <vt:lpstr>Conclusion</vt:lpstr>
      <vt:lpstr>Storytelling is hard</vt:lpstr>
      <vt:lpstr>Go forth and tell amazing stories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Heiss</dc:creator>
  <cp:lastModifiedBy>Andrew Heiss</cp:lastModifiedBy>
  <cp:revision>66</cp:revision>
  <dcterms:created xsi:type="dcterms:W3CDTF">2013-09-12T01:01:55Z</dcterms:created>
  <dcterms:modified xsi:type="dcterms:W3CDTF">2015-02-11T17:47:36Z</dcterms:modified>
</cp:coreProperties>
</file>